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8" d="100"/>
          <a:sy n="58" d="100"/>
        </p:scale>
        <p:origin x="524"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5706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gamma.app" TargetMode="External"/><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hyperlink" Target="https://gamma.app" TargetMode="External"/><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92810" y="1102162"/>
            <a:ext cx="7531179" cy="2805708"/>
          </a:xfrm>
          <a:prstGeom prst="rect">
            <a:avLst/>
          </a:prstGeom>
          <a:noFill/>
          <a:ln/>
        </p:spPr>
        <p:txBody>
          <a:bodyPr wrap="square" rtlCol="0" anchor="t"/>
          <a:lstStyle/>
          <a:p>
            <a:pPr marL="0" indent="0">
              <a:lnSpc>
                <a:spcPts val="7364"/>
              </a:lnSpc>
              <a:buNone/>
            </a:pPr>
            <a:r>
              <a:rPr lang="en-US" sz="5891" dirty="0">
                <a:solidFill>
                  <a:srgbClr val="F98AC7"/>
                </a:solidFill>
                <a:latin typeface="Lora" pitchFamily="34" charset="0"/>
                <a:ea typeface="Lora" pitchFamily="34" charset="-122"/>
                <a:cs typeface="Lora" pitchFamily="34" charset="-120"/>
              </a:rPr>
              <a:t>Welcome to Barclays: A Global Leader in Financial Services</a:t>
            </a:r>
            <a:endParaRPr lang="en-US" sz="5891" dirty="0"/>
          </a:p>
        </p:txBody>
      </p:sp>
      <p:sp>
        <p:nvSpPr>
          <p:cNvPr id="6" name="Text 3"/>
          <p:cNvSpPr/>
          <p:nvPr/>
        </p:nvSpPr>
        <p:spPr>
          <a:xfrm>
            <a:off x="6292810" y="4253389"/>
            <a:ext cx="7531179" cy="2211705"/>
          </a:xfrm>
          <a:prstGeom prst="rect">
            <a:avLst/>
          </a:prstGeom>
          <a:noFill/>
          <a:ln/>
        </p:spPr>
        <p:txBody>
          <a:bodyPr wrap="square" rtlCol="0" anchor="t"/>
          <a:lstStyle/>
          <a:p>
            <a:pPr marL="0" indent="0">
              <a:lnSpc>
                <a:spcPts val="2903"/>
              </a:lnSpc>
              <a:buNone/>
            </a:pPr>
            <a:r>
              <a:rPr lang="en-US" sz="1814" dirty="0">
                <a:solidFill>
                  <a:srgbClr val="D6E5EF"/>
                </a:solidFill>
                <a:latin typeface="Source Sans Pro" pitchFamily="34" charset="0"/>
                <a:ea typeface="Source Sans Pro" pitchFamily="34" charset="-122"/>
                <a:cs typeface="Source Sans Pro" pitchFamily="34" charset="-120"/>
              </a:rPr>
              <a:t>Barclays is a global financial services provider with a rich history and a commitment to innovation. We offer a wide range of products and services to individuals, businesses, and institutions around the world, including banking, investment, and wealth management. We are dedicated to providing our clients with exceptional service and value, and we are constantly striving to find new ways to meet their evolving needs.</a:t>
            </a:r>
            <a:endParaRPr lang="en-US" sz="1814" dirty="0"/>
          </a:p>
        </p:txBody>
      </p:sp>
      <p:sp>
        <p:nvSpPr>
          <p:cNvPr id="7" name="Shape 4"/>
          <p:cNvSpPr/>
          <p:nvPr/>
        </p:nvSpPr>
        <p:spPr>
          <a:xfrm>
            <a:off x="6292810" y="6741557"/>
            <a:ext cx="368618" cy="368618"/>
          </a:xfrm>
          <a:prstGeom prst="roundRect">
            <a:avLst>
              <a:gd name="adj" fmla="val 24803687"/>
            </a:avLst>
          </a:prstGeom>
          <a:noFill/>
          <a:ln w="7620">
            <a:solidFill>
              <a:srgbClr val="FFFFFF"/>
            </a:solidFill>
            <a:prstDash val="solid"/>
          </a:ln>
        </p:spPr>
      </p:sp>
      <p:pic>
        <p:nvPicPr>
          <p:cNvPr id="8" name="Image 1" descr="preencoded.png"/>
          <p:cNvPicPr>
            <a:picLocks noChangeAspect="1"/>
          </p:cNvPicPr>
          <p:nvPr/>
        </p:nvPicPr>
        <p:blipFill>
          <a:blip r:embed="rId4"/>
          <a:stretch>
            <a:fillRect/>
          </a:stretch>
        </p:blipFill>
        <p:spPr>
          <a:xfrm>
            <a:off x="6300430" y="6749177"/>
            <a:ext cx="353378" cy="353378"/>
          </a:xfrm>
          <a:prstGeom prst="rect">
            <a:avLst/>
          </a:prstGeom>
        </p:spPr>
      </p:pic>
      <p:sp>
        <p:nvSpPr>
          <p:cNvPr id="9" name="Text 5"/>
          <p:cNvSpPr/>
          <p:nvPr/>
        </p:nvSpPr>
        <p:spPr>
          <a:xfrm>
            <a:off x="6776561" y="6724293"/>
            <a:ext cx="2369106" cy="403146"/>
          </a:xfrm>
          <a:prstGeom prst="rect">
            <a:avLst/>
          </a:prstGeom>
          <a:noFill/>
          <a:ln/>
        </p:spPr>
        <p:txBody>
          <a:bodyPr wrap="none" rtlCol="0" anchor="t"/>
          <a:lstStyle/>
          <a:p>
            <a:pPr marL="0" indent="0" algn="l">
              <a:lnSpc>
                <a:spcPts val="3175"/>
              </a:lnSpc>
              <a:buNone/>
            </a:pPr>
            <a:r>
              <a:rPr lang="en-US" sz="2268" b="1" dirty="0">
                <a:solidFill>
                  <a:srgbClr val="D6E5EF"/>
                </a:solidFill>
                <a:latin typeface="Source Sans Pro" pitchFamily="34" charset="0"/>
                <a:ea typeface="Source Sans Pro" pitchFamily="34" charset="-122"/>
                <a:cs typeface="Source Sans Pro" pitchFamily="34" charset="-120"/>
              </a:rPr>
              <a:t>by Gayathri Harika</a:t>
            </a:r>
            <a:endParaRPr lang="en-US" sz="2268" dirty="0"/>
          </a:p>
        </p:txBody>
      </p:sp>
      <p:pic>
        <p:nvPicPr>
          <p:cNvPr id="10"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24124" y="1538645"/>
            <a:ext cx="7468553" cy="2112050"/>
          </a:xfrm>
          <a:prstGeom prst="rect">
            <a:avLst/>
          </a:prstGeom>
          <a:noFill/>
          <a:ln/>
        </p:spPr>
        <p:txBody>
          <a:bodyPr wrap="square" rtlCol="0" anchor="t"/>
          <a:lstStyle/>
          <a:p>
            <a:pPr marL="0" indent="0">
              <a:lnSpc>
                <a:spcPts val="5544"/>
              </a:lnSpc>
              <a:buNone/>
            </a:pPr>
            <a:r>
              <a:rPr lang="en-US" sz="4435" dirty="0">
                <a:solidFill>
                  <a:srgbClr val="F98AC7"/>
                </a:solidFill>
                <a:latin typeface="Lora" pitchFamily="34" charset="0"/>
                <a:ea typeface="Lora" pitchFamily="34" charset="-122"/>
                <a:cs typeface="Lora" pitchFamily="34" charset="-120"/>
              </a:rPr>
              <a:t>Why I am the Ideal Candidate for the Data Analyst Role: A Perfect Fit</a:t>
            </a:r>
            <a:endParaRPr lang="en-US" sz="4435" dirty="0"/>
          </a:p>
        </p:txBody>
      </p:sp>
      <p:sp>
        <p:nvSpPr>
          <p:cNvPr id="6" name="Text 3"/>
          <p:cNvSpPr/>
          <p:nvPr/>
        </p:nvSpPr>
        <p:spPr>
          <a:xfrm>
            <a:off x="6324124" y="4009668"/>
            <a:ext cx="7468553" cy="2681168"/>
          </a:xfrm>
          <a:prstGeom prst="rect">
            <a:avLst/>
          </a:prstGeom>
          <a:noFill/>
          <a:ln/>
        </p:spPr>
        <p:txBody>
          <a:bodyPr wrap="square" rtlCol="0" anchor="t"/>
          <a:lstStyle/>
          <a:p>
            <a:pPr marL="0" indent="0">
              <a:lnSpc>
                <a:spcPts val="3016"/>
              </a:lnSpc>
              <a:buNone/>
            </a:pPr>
            <a:r>
              <a:rPr lang="en-US" sz="1885" dirty="0">
                <a:solidFill>
                  <a:srgbClr val="D6E5EF"/>
                </a:solidFill>
                <a:latin typeface="Source Sans Pro" pitchFamily="34" charset="0"/>
                <a:ea typeface="Source Sans Pro" pitchFamily="34" charset="-122"/>
                <a:cs typeface="Source Sans Pro" pitchFamily="34" charset="-120"/>
              </a:rPr>
              <a:t>I am a highly motivated and results-oriented data analyst with a passion for uncovering insights from data. My skills and experience in data analysis, statistical modeling, and data visualization align perfectly with the requirements of this role. I am eager to contribute my expertise to Barclays and support the company's continued growth and success. I am confident that I can make a significant contribution to your team and help Barclays achieve its strategic goals.</a:t>
            </a:r>
            <a:endParaRPr lang="en-US" sz="1885" dirty="0"/>
          </a:p>
        </p:txBody>
      </p:sp>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72783" y="831890"/>
            <a:ext cx="7971234" cy="985361"/>
          </a:xfrm>
          <a:prstGeom prst="rect">
            <a:avLst/>
          </a:prstGeom>
          <a:noFill/>
          <a:ln/>
        </p:spPr>
        <p:txBody>
          <a:bodyPr wrap="square" rtlCol="0" anchor="t"/>
          <a:lstStyle/>
          <a:p>
            <a:pPr marL="0" indent="0">
              <a:lnSpc>
                <a:spcPts val="3881"/>
              </a:lnSpc>
              <a:buNone/>
            </a:pPr>
            <a:r>
              <a:rPr lang="en-US" sz="3105" dirty="0">
                <a:solidFill>
                  <a:srgbClr val="F98AC7"/>
                </a:solidFill>
                <a:latin typeface="Lora" pitchFamily="34" charset="0"/>
                <a:ea typeface="Lora" pitchFamily="34" charset="-122"/>
                <a:cs typeface="Lora" pitchFamily="34" charset="-120"/>
              </a:rPr>
              <a:t>Barclays' Growth Trajectory: A Journey of Transformation</a:t>
            </a:r>
            <a:endParaRPr lang="en-US" sz="3105" dirty="0"/>
          </a:p>
        </p:txBody>
      </p:sp>
      <p:sp>
        <p:nvSpPr>
          <p:cNvPr id="6" name="Shape 3"/>
          <p:cNvSpPr/>
          <p:nvPr/>
        </p:nvSpPr>
        <p:spPr>
          <a:xfrm>
            <a:off x="6312694" y="2068592"/>
            <a:ext cx="22860" cy="5329118"/>
          </a:xfrm>
          <a:prstGeom prst="roundRect">
            <a:avLst>
              <a:gd name="adj" fmla="val 109952"/>
            </a:avLst>
          </a:prstGeom>
          <a:solidFill>
            <a:srgbClr val="5D606B"/>
          </a:solidFill>
          <a:ln/>
        </p:spPr>
      </p:sp>
      <p:sp>
        <p:nvSpPr>
          <p:cNvPr id="7" name="Shape 4"/>
          <p:cNvSpPr/>
          <p:nvPr/>
        </p:nvSpPr>
        <p:spPr>
          <a:xfrm>
            <a:off x="6489740" y="2434114"/>
            <a:ext cx="586383" cy="22860"/>
          </a:xfrm>
          <a:prstGeom prst="roundRect">
            <a:avLst>
              <a:gd name="adj" fmla="val 109952"/>
            </a:avLst>
          </a:prstGeom>
          <a:solidFill>
            <a:srgbClr val="5D606B"/>
          </a:solidFill>
          <a:ln/>
        </p:spPr>
      </p:sp>
      <p:sp>
        <p:nvSpPr>
          <p:cNvPr id="8" name="Shape 5"/>
          <p:cNvSpPr/>
          <p:nvPr/>
        </p:nvSpPr>
        <p:spPr>
          <a:xfrm>
            <a:off x="6135648" y="2257068"/>
            <a:ext cx="376952" cy="376952"/>
          </a:xfrm>
          <a:prstGeom prst="roundRect">
            <a:avLst>
              <a:gd name="adj" fmla="val 6668"/>
            </a:avLst>
          </a:prstGeom>
          <a:solidFill>
            <a:srgbClr val="444752"/>
          </a:solidFill>
          <a:ln/>
        </p:spPr>
      </p:sp>
      <p:sp>
        <p:nvSpPr>
          <p:cNvPr id="9" name="Text 6"/>
          <p:cNvSpPr/>
          <p:nvPr/>
        </p:nvSpPr>
        <p:spPr>
          <a:xfrm>
            <a:off x="6281023" y="2327196"/>
            <a:ext cx="86082" cy="236577"/>
          </a:xfrm>
          <a:prstGeom prst="rect">
            <a:avLst/>
          </a:prstGeom>
          <a:noFill/>
          <a:ln/>
        </p:spPr>
        <p:txBody>
          <a:bodyPr wrap="none" rtlCol="0" anchor="t"/>
          <a:lstStyle/>
          <a:p>
            <a:pPr marL="0" indent="0" algn="ctr">
              <a:lnSpc>
                <a:spcPts val="1863"/>
              </a:lnSpc>
              <a:buNone/>
            </a:pPr>
            <a:r>
              <a:rPr lang="en-US" sz="1863" dirty="0">
                <a:solidFill>
                  <a:srgbClr val="D6E5EF"/>
                </a:solidFill>
                <a:latin typeface="Lora" pitchFamily="34" charset="0"/>
                <a:ea typeface="Lora" pitchFamily="34" charset="-122"/>
                <a:cs typeface="Lora" pitchFamily="34" charset="-120"/>
              </a:rPr>
              <a:t>1</a:t>
            </a:r>
            <a:endParaRPr lang="en-US" sz="1863" dirty="0"/>
          </a:p>
        </p:txBody>
      </p:sp>
      <p:sp>
        <p:nvSpPr>
          <p:cNvPr id="10" name="Text 7"/>
          <p:cNvSpPr/>
          <p:nvPr/>
        </p:nvSpPr>
        <p:spPr>
          <a:xfrm>
            <a:off x="7245668" y="2236113"/>
            <a:ext cx="2712482" cy="246459"/>
          </a:xfrm>
          <a:prstGeom prst="rect">
            <a:avLst/>
          </a:prstGeom>
          <a:noFill/>
          <a:ln/>
        </p:spPr>
        <p:txBody>
          <a:bodyPr wrap="none" rtlCol="0" anchor="t"/>
          <a:lstStyle/>
          <a:p>
            <a:pPr marL="0" indent="0" algn="l">
              <a:lnSpc>
                <a:spcPts val="1940"/>
              </a:lnSpc>
              <a:buNone/>
            </a:pPr>
            <a:r>
              <a:rPr lang="en-US" sz="1552" dirty="0">
                <a:solidFill>
                  <a:srgbClr val="D6E5EF"/>
                </a:solidFill>
                <a:latin typeface="Lora" pitchFamily="34" charset="0"/>
                <a:ea typeface="Lora" pitchFamily="34" charset="-122"/>
                <a:cs typeface="Lora" pitchFamily="34" charset="-120"/>
              </a:rPr>
              <a:t>Early Years: Building a Legacy</a:t>
            </a:r>
            <a:endParaRPr lang="en-US" sz="1552" dirty="0"/>
          </a:p>
        </p:txBody>
      </p:sp>
      <p:sp>
        <p:nvSpPr>
          <p:cNvPr id="11" name="Text 8"/>
          <p:cNvSpPr/>
          <p:nvPr/>
        </p:nvSpPr>
        <p:spPr>
          <a:xfrm>
            <a:off x="7245668" y="2583061"/>
            <a:ext cx="6798350" cy="804029"/>
          </a:xfrm>
          <a:prstGeom prst="rect">
            <a:avLst/>
          </a:prstGeom>
          <a:noFill/>
          <a:ln/>
        </p:spPr>
        <p:txBody>
          <a:bodyPr wrap="square" rtlCol="0" anchor="t"/>
          <a:lstStyle/>
          <a:p>
            <a:pPr marL="0" indent="0" algn="l">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has a long history dating back to the 17th century, evolving from a small London bank to a global powerhouse. The company expanded its operations through strategic acquisitions and innovative product development, laying the foundation for its future growth.</a:t>
            </a:r>
            <a:endParaRPr lang="en-US" sz="1319" dirty="0"/>
          </a:p>
        </p:txBody>
      </p:sp>
      <p:sp>
        <p:nvSpPr>
          <p:cNvPr id="12" name="Shape 9"/>
          <p:cNvSpPr/>
          <p:nvPr/>
        </p:nvSpPr>
        <p:spPr>
          <a:xfrm>
            <a:off x="6489740" y="4087654"/>
            <a:ext cx="586383" cy="22860"/>
          </a:xfrm>
          <a:prstGeom prst="roundRect">
            <a:avLst>
              <a:gd name="adj" fmla="val 109952"/>
            </a:avLst>
          </a:prstGeom>
          <a:solidFill>
            <a:srgbClr val="5D606B"/>
          </a:solidFill>
          <a:ln/>
        </p:spPr>
      </p:sp>
      <p:sp>
        <p:nvSpPr>
          <p:cNvPr id="13" name="Shape 10"/>
          <p:cNvSpPr/>
          <p:nvPr/>
        </p:nvSpPr>
        <p:spPr>
          <a:xfrm>
            <a:off x="6135648" y="3910608"/>
            <a:ext cx="376952" cy="376952"/>
          </a:xfrm>
          <a:prstGeom prst="roundRect">
            <a:avLst>
              <a:gd name="adj" fmla="val 6668"/>
            </a:avLst>
          </a:prstGeom>
          <a:solidFill>
            <a:srgbClr val="444752"/>
          </a:solidFill>
          <a:ln/>
        </p:spPr>
      </p:sp>
      <p:sp>
        <p:nvSpPr>
          <p:cNvPr id="14" name="Text 11"/>
          <p:cNvSpPr/>
          <p:nvPr/>
        </p:nvSpPr>
        <p:spPr>
          <a:xfrm>
            <a:off x="6260544" y="3980736"/>
            <a:ext cx="127040" cy="236577"/>
          </a:xfrm>
          <a:prstGeom prst="rect">
            <a:avLst/>
          </a:prstGeom>
          <a:noFill/>
          <a:ln/>
        </p:spPr>
        <p:txBody>
          <a:bodyPr wrap="none" rtlCol="0" anchor="t"/>
          <a:lstStyle/>
          <a:p>
            <a:pPr marL="0" indent="0" algn="ctr">
              <a:lnSpc>
                <a:spcPts val="1863"/>
              </a:lnSpc>
              <a:buNone/>
            </a:pPr>
            <a:r>
              <a:rPr lang="en-US" sz="1863" dirty="0">
                <a:solidFill>
                  <a:srgbClr val="D6E5EF"/>
                </a:solidFill>
                <a:latin typeface="Lora" pitchFamily="34" charset="0"/>
                <a:ea typeface="Lora" pitchFamily="34" charset="-122"/>
                <a:cs typeface="Lora" pitchFamily="34" charset="-120"/>
              </a:rPr>
              <a:t>2</a:t>
            </a:r>
            <a:endParaRPr lang="en-US" sz="1863" dirty="0"/>
          </a:p>
        </p:txBody>
      </p:sp>
      <p:sp>
        <p:nvSpPr>
          <p:cNvPr id="15" name="Text 12"/>
          <p:cNvSpPr/>
          <p:nvPr/>
        </p:nvSpPr>
        <p:spPr>
          <a:xfrm>
            <a:off x="7245668" y="3889653"/>
            <a:ext cx="3369588" cy="246459"/>
          </a:xfrm>
          <a:prstGeom prst="rect">
            <a:avLst/>
          </a:prstGeom>
          <a:noFill/>
          <a:ln/>
        </p:spPr>
        <p:txBody>
          <a:bodyPr wrap="none" rtlCol="0" anchor="t"/>
          <a:lstStyle/>
          <a:p>
            <a:pPr marL="0" indent="0" algn="l">
              <a:lnSpc>
                <a:spcPts val="1940"/>
              </a:lnSpc>
              <a:buNone/>
            </a:pPr>
            <a:r>
              <a:rPr lang="en-US" sz="1552" dirty="0">
                <a:solidFill>
                  <a:srgbClr val="D6E5EF"/>
                </a:solidFill>
                <a:latin typeface="Lora" pitchFamily="34" charset="0"/>
                <a:ea typeface="Lora" pitchFamily="34" charset="-122"/>
                <a:cs typeface="Lora" pitchFamily="34" charset="-120"/>
              </a:rPr>
              <a:t>Global Expansion and Diversification</a:t>
            </a:r>
            <a:endParaRPr lang="en-US" sz="1552" dirty="0"/>
          </a:p>
        </p:txBody>
      </p:sp>
      <p:sp>
        <p:nvSpPr>
          <p:cNvPr id="16" name="Text 13"/>
          <p:cNvSpPr/>
          <p:nvPr/>
        </p:nvSpPr>
        <p:spPr>
          <a:xfrm>
            <a:off x="7245668" y="4236601"/>
            <a:ext cx="6798350" cy="1072039"/>
          </a:xfrm>
          <a:prstGeom prst="rect">
            <a:avLst/>
          </a:prstGeom>
          <a:noFill/>
          <a:ln/>
        </p:spPr>
        <p:txBody>
          <a:bodyPr wrap="square" rtlCol="0" anchor="t"/>
          <a:lstStyle/>
          <a:p>
            <a:pPr marL="0" indent="0" algn="l">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In the late 20th and early 21st centuries, Barclays embarked on a period of rapid global expansion, establishing a strong presence in key markets around the world. The company diversified its product portfolio to cater to the evolving needs of its customers, including investment banking, wealth management, and retail banking services.</a:t>
            </a:r>
            <a:endParaRPr lang="en-US" sz="1319" dirty="0"/>
          </a:p>
        </p:txBody>
      </p:sp>
      <p:sp>
        <p:nvSpPr>
          <p:cNvPr id="17" name="Shape 14"/>
          <p:cNvSpPr/>
          <p:nvPr/>
        </p:nvSpPr>
        <p:spPr>
          <a:xfrm>
            <a:off x="6489740" y="6009203"/>
            <a:ext cx="586383" cy="22860"/>
          </a:xfrm>
          <a:prstGeom prst="roundRect">
            <a:avLst>
              <a:gd name="adj" fmla="val 109952"/>
            </a:avLst>
          </a:prstGeom>
          <a:solidFill>
            <a:srgbClr val="5D606B"/>
          </a:solidFill>
          <a:ln/>
        </p:spPr>
      </p:sp>
      <p:sp>
        <p:nvSpPr>
          <p:cNvPr id="18" name="Shape 15"/>
          <p:cNvSpPr/>
          <p:nvPr/>
        </p:nvSpPr>
        <p:spPr>
          <a:xfrm>
            <a:off x="6135648" y="5832158"/>
            <a:ext cx="376952" cy="376952"/>
          </a:xfrm>
          <a:prstGeom prst="roundRect">
            <a:avLst>
              <a:gd name="adj" fmla="val 6668"/>
            </a:avLst>
          </a:prstGeom>
          <a:solidFill>
            <a:srgbClr val="444752"/>
          </a:solidFill>
          <a:ln/>
        </p:spPr>
      </p:sp>
      <p:sp>
        <p:nvSpPr>
          <p:cNvPr id="19" name="Text 16"/>
          <p:cNvSpPr/>
          <p:nvPr/>
        </p:nvSpPr>
        <p:spPr>
          <a:xfrm>
            <a:off x="6258163" y="5902285"/>
            <a:ext cx="131802" cy="236577"/>
          </a:xfrm>
          <a:prstGeom prst="rect">
            <a:avLst/>
          </a:prstGeom>
          <a:noFill/>
          <a:ln/>
        </p:spPr>
        <p:txBody>
          <a:bodyPr wrap="none" rtlCol="0" anchor="t"/>
          <a:lstStyle/>
          <a:p>
            <a:pPr marL="0" indent="0" algn="ctr">
              <a:lnSpc>
                <a:spcPts val="1863"/>
              </a:lnSpc>
              <a:buNone/>
            </a:pPr>
            <a:r>
              <a:rPr lang="en-US" sz="1863" dirty="0">
                <a:solidFill>
                  <a:srgbClr val="D6E5EF"/>
                </a:solidFill>
                <a:latin typeface="Lora" pitchFamily="34" charset="0"/>
                <a:ea typeface="Lora" pitchFamily="34" charset="-122"/>
                <a:cs typeface="Lora" pitchFamily="34" charset="-120"/>
              </a:rPr>
              <a:t>3</a:t>
            </a:r>
            <a:endParaRPr lang="en-US" sz="1863" dirty="0"/>
          </a:p>
        </p:txBody>
      </p:sp>
      <p:sp>
        <p:nvSpPr>
          <p:cNvPr id="20" name="Text 17"/>
          <p:cNvSpPr/>
          <p:nvPr/>
        </p:nvSpPr>
        <p:spPr>
          <a:xfrm>
            <a:off x="7245668" y="5811203"/>
            <a:ext cx="3511629" cy="246459"/>
          </a:xfrm>
          <a:prstGeom prst="rect">
            <a:avLst/>
          </a:prstGeom>
          <a:noFill/>
          <a:ln/>
        </p:spPr>
        <p:txBody>
          <a:bodyPr wrap="none" rtlCol="0" anchor="t"/>
          <a:lstStyle/>
          <a:p>
            <a:pPr marL="0" indent="0" algn="l">
              <a:lnSpc>
                <a:spcPts val="1940"/>
              </a:lnSpc>
              <a:buNone/>
            </a:pPr>
            <a:r>
              <a:rPr lang="en-US" sz="1552" dirty="0">
                <a:solidFill>
                  <a:srgbClr val="D6E5EF"/>
                </a:solidFill>
                <a:latin typeface="Lora" pitchFamily="34" charset="0"/>
                <a:ea typeface="Lora" pitchFamily="34" charset="-122"/>
                <a:cs typeface="Lora" pitchFamily="34" charset="-120"/>
              </a:rPr>
              <a:t>Digital Transformation and Innovation</a:t>
            </a:r>
            <a:endParaRPr lang="en-US" sz="1552" dirty="0"/>
          </a:p>
        </p:txBody>
      </p:sp>
      <p:sp>
        <p:nvSpPr>
          <p:cNvPr id="21" name="Text 18"/>
          <p:cNvSpPr/>
          <p:nvPr/>
        </p:nvSpPr>
        <p:spPr>
          <a:xfrm>
            <a:off x="7245668" y="6158151"/>
            <a:ext cx="6798350" cy="1072039"/>
          </a:xfrm>
          <a:prstGeom prst="rect">
            <a:avLst/>
          </a:prstGeom>
          <a:noFill/>
          <a:ln/>
        </p:spPr>
        <p:txBody>
          <a:bodyPr wrap="square" rtlCol="0" anchor="t"/>
          <a:lstStyle/>
          <a:p>
            <a:pPr marL="0" indent="0" algn="l">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In recent years, Barclays has embraced digital transformation and innovation, investing heavily in technology to enhance its customer experience and expand its product offerings. The company has introduced new digital banking platforms, mobile payment solutions, and advanced data analytics capabilities to stay ahead of the competition.</a:t>
            </a:r>
            <a:endParaRPr lang="en-US" sz="1319"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4" name="Text 2"/>
          <p:cNvSpPr/>
          <p:nvPr/>
        </p:nvSpPr>
        <p:spPr>
          <a:xfrm>
            <a:off x="837724" y="1336715"/>
            <a:ext cx="12850892" cy="704017"/>
          </a:xfrm>
          <a:prstGeom prst="rect">
            <a:avLst/>
          </a:prstGeom>
          <a:noFill/>
          <a:ln/>
        </p:spPr>
        <p:txBody>
          <a:bodyPr wrap="none" rtlCol="0" anchor="t"/>
          <a:lstStyle/>
          <a:p>
            <a:pPr marL="0" indent="0">
              <a:lnSpc>
                <a:spcPts val="5544"/>
              </a:lnSpc>
              <a:buNone/>
            </a:pPr>
            <a:r>
              <a:rPr lang="en-US" sz="4435" dirty="0">
                <a:solidFill>
                  <a:srgbClr val="F98AC7"/>
                </a:solidFill>
                <a:latin typeface="Lora" pitchFamily="34" charset="0"/>
                <a:ea typeface="Lora" pitchFamily="34" charset="-122"/>
                <a:cs typeface="Lora" pitchFamily="34" charset="-120"/>
              </a:rPr>
              <a:t>Barclays vs. Competitors: A Comparative Analysis</a:t>
            </a:r>
            <a:endParaRPr lang="en-US" sz="4435" dirty="0"/>
          </a:p>
        </p:txBody>
      </p:sp>
      <p:sp>
        <p:nvSpPr>
          <p:cNvPr id="5" name="Text 3"/>
          <p:cNvSpPr/>
          <p:nvPr/>
        </p:nvSpPr>
        <p:spPr>
          <a:xfrm>
            <a:off x="837724" y="2639020"/>
            <a:ext cx="2816185" cy="351949"/>
          </a:xfrm>
          <a:prstGeom prst="rect">
            <a:avLst/>
          </a:prstGeom>
          <a:noFill/>
          <a:ln/>
        </p:spPr>
        <p:txBody>
          <a:bodyPr wrap="none" rtlCol="0" anchor="t"/>
          <a:lstStyle/>
          <a:p>
            <a:pPr marL="0" indent="0">
              <a:lnSpc>
                <a:spcPts val="2772"/>
              </a:lnSpc>
              <a:buNone/>
            </a:pPr>
            <a:r>
              <a:rPr lang="en-US" sz="2218" dirty="0">
                <a:solidFill>
                  <a:srgbClr val="F98AC7"/>
                </a:solidFill>
                <a:latin typeface="Lora" pitchFamily="34" charset="0"/>
                <a:ea typeface="Lora" pitchFamily="34" charset="-122"/>
                <a:cs typeface="Lora" pitchFamily="34" charset="-120"/>
              </a:rPr>
              <a:t>Barclays</a:t>
            </a:r>
            <a:endParaRPr lang="en-US" sz="2218" dirty="0"/>
          </a:p>
        </p:txBody>
      </p:sp>
      <p:sp>
        <p:nvSpPr>
          <p:cNvPr id="6" name="Text 4"/>
          <p:cNvSpPr/>
          <p:nvPr/>
        </p:nvSpPr>
        <p:spPr>
          <a:xfrm>
            <a:off x="837724" y="3230285"/>
            <a:ext cx="3928586" cy="3447217"/>
          </a:xfrm>
          <a:prstGeom prst="rect">
            <a:avLst/>
          </a:prstGeom>
          <a:noFill/>
          <a:ln/>
        </p:spPr>
        <p:txBody>
          <a:bodyPr wrap="square" rtlCol="0" anchor="t"/>
          <a:lstStyle/>
          <a:p>
            <a:pPr marL="0" indent="0">
              <a:lnSpc>
                <a:spcPts val="3016"/>
              </a:lnSpc>
              <a:buNone/>
            </a:pPr>
            <a:r>
              <a:rPr lang="en-US" sz="1885" dirty="0">
                <a:solidFill>
                  <a:srgbClr val="D6E5EF"/>
                </a:solidFill>
                <a:latin typeface="Source Sans Pro" pitchFamily="34" charset="0"/>
                <a:ea typeface="Source Sans Pro" pitchFamily="34" charset="-122"/>
                <a:cs typeface="Source Sans Pro" pitchFamily="34" charset="-120"/>
              </a:rPr>
              <a:t>Known for its strong global presence, diverse product portfolio, and commitment to innovation. Barclays has a strong track record in investment banking, wealth management, and retail banking services. The company has been investing heavily in digital transformation and has a clear vision for the future of financial services.</a:t>
            </a:r>
            <a:endParaRPr lang="en-US" sz="1885" dirty="0"/>
          </a:p>
        </p:txBody>
      </p:sp>
      <p:sp>
        <p:nvSpPr>
          <p:cNvPr id="7" name="Text 5"/>
          <p:cNvSpPr/>
          <p:nvPr/>
        </p:nvSpPr>
        <p:spPr>
          <a:xfrm>
            <a:off x="5357813" y="2639020"/>
            <a:ext cx="2816185" cy="351949"/>
          </a:xfrm>
          <a:prstGeom prst="rect">
            <a:avLst/>
          </a:prstGeom>
          <a:noFill/>
          <a:ln/>
        </p:spPr>
        <p:txBody>
          <a:bodyPr wrap="none" rtlCol="0" anchor="t"/>
          <a:lstStyle/>
          <a:p>
            <a:pPr marL="0" indent="0">
              <a:lnSpc>
                <a:spcPts val="2772"/>
              </a:lnSpc>
              <a:buNone/>
            </a:pPr>
            <a:r>
              <a:rPr lang="en-US" sz="2218" dirty="0">
                <a:solidFill>
                  <a:srgbClr val="F98AC7"/>
                </a:solidFill>
                <a:latin typeface="Lora" pitchFamily="34" charset="0"/>
                <a:ea typeface="Lora" pitchFamily="34" charset="-122"/>
                <a:cs typeface="Lora" pitchFamily="34" charset="-120"/>
              </a:rPr>
              <a:t>Competitor A</a:t>
            </a:r>
            <a:endParaRPr lang="en-US" sz="2218" dirty="0"/>
          </a:p>
        </p:txBody>
      </p:sp>
      <p:sp>
        <p:nvSpPr>
          <p:cNvPr id="8" name="Text 6"/>
          <p:cNvSpPr/>
          <p:nvPr/>
        </p:nvSpPr>
        <p:spPr>
          <a:xfrm>
            <a:off x="5357813" y="3230285"/>
            <a:ext cx="3928586" cy="3064193"/>
          </a:xfrm>
          <a:prstGeom prst="rect">
            <a:avLst/>
          </a:prstGeom>
          <a:noFill/>
          <a:ln/>
        </p:spPr>
        <p:txBody>
          <a:bodyPr wrap="square" rtlCol="0" anchor="t"/>
          <a:lstStyle/>
          <a:p>
            <a:pPr marL="0" indent="0">
              <a:lnSpc>
                <a:spcPts val="3016"/>
              </a:lnSpc>
              <a:buNone/>
            </a:pPr>
            <a:r>
              <a:rPr lang="en-US" sz="1885" dirty="0">
                <a:solidFill>
                  <a:srgbClr val="D6E5EF"/>
                </a:solidFill>
                <a:latin typeface="Source Sans Pro" pitchFamily="34" charset="0"/>
                <a:ea typeface="Source Sans Pro" pitchFamily="34" charset="-122"/>
                <a:cs typeface="Source Sans Pro" pitchFamily="34" charset="-120"/>
              </a:rPr>
              <a:t>Focuses primarily on retail banking and consumer finance, with a strong presence in certain geographic markets. Competitor A has a well-established brand and a loyal customer base. However, it may lag behind Barclays in terms of digital transformation and innovation.</a:t>
            </a:r>
            <a:endParaRPr lang="en-US" sz="1885" dirty="0"/>
          </a:p>
        </p:txBody>
      </p:sp>
      <p:sp>
        <p:nvSpPr>
          <p:cNvPr id="9" name="Text 7"/>
          <p:cNvSpPr/>
          <p:nvPr/>
        </p:nvSpPr>
        <p:spPr>
          <a:xfrm>
            <a:off x="9877901" y="2639020"/>
            <a:ext cx="2816185" cy="351949"/>
          </a:xfrm>
          <a:prstGeom prst="rect">
            <a:avLst/>
          </a:prstGeom>
          <a:noFill/>
          <a:ln/>
        </p:spPr>
        <p:txBody>
          <a:bodyPr wrap="none" rtlCol="0" anchor="t"/>
          <a:lstStyle/>
          <a:p>
            <a:pPr marL="0" indent="0">
              <a:lnSpc>
                <a:spcPts val="2772"/>
              </a:lnSpc>
              <a:buNone/>
            </a:pPr>
            <a:r>
              <a:rPr lang="en-US" sz="2218" dirty="0">
                <a:solidFill>
                  <a:srgbClr val="F98AC7"/>
                </a:solidFill>
                <a:latin typeface="Lora" pitchFamily="34" charset="0"/>
                <a:ea typeface="Lora" pitchFamily="34" charset="-122"/>
                <a:cs typeface="Lora" pitchFamily="34" charset="-120"/>
              </a:rPr>
              <a:t>Competitor B</a:t>
            </a:r>
            <a:endParaRPr lang="en-US" sz="2218" dirty="0"/>
          </a:p>
        </p:txBody>
      </p:sp>
      <p:sp>
        <p:nvSpPr>
          <p:cNvPr id="10" name="Text 8"/>
          <p:cNvSpPr/>
          <p:nvPr/>
        </p:nvSpPr>
        <p:spPr>
          <a:xfrm>
            <a:off x="9877901" y="3230285"/>
            <a:ext cx="3928586" cy="2681168"/>
          </a:xfrm>
          <a:prstGeom prst="rect">
            <a:avLst/>
          </a:prstGeom>
          <a:noFill/>
          <a:ln/>
        </p:spPr>
        <p:txBody>
          <a:bodyPr wrap="square" rtlCol="0" anchor="t"/>
          <a:lstStyle/>
          <a:p>
            <a:pPr marL="0" indent="0">
              <a:lnSpc>
                <a:spcPts val="3016"/>
              </a:lnSpc>
              <a:buNone/>
            </a:pPr>
            <a:r>
              <a:rPr lang="en-US" sz="1885" dirty="0">
                <a:solidFill>
                  <a:srgbClr val="D6E5EF"/>
                </a:solidFill>
                <a:latin typeface="Source Sans Pro" pitchFamily="34" charset="0"/>
                <a:ea typeface="Source Sans Pro" pitchFamily="34" charset="-122"/>
                <a:cs typeface="Source Sans Pro" pitchFamily="34" charset="-120"/>
              </a:rPr>
              <a:t>Specializes in investment banking and wealth management services, with a strong focus on corporate clients. Competitor B has a reputation for expertise in specific financial sectors. However, its retail banking operations are relatively limited.</a:t>
            </a:r>
            <a:endParaRPr lang="en-US" sz="1885" dirty="0"/>
          </a:p>
        </p:txBody>
      </p:sp>
      <p:pic>
        <p:nvPicPr>
          <p:cNvPr id="11"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586383" y="620673"/>
            <a:ext cx="7971234" cy="985361"/>
          </a:xfrm>
          <a:prstGeom prst="rect">
            <a:avLst/>
          </a:prstGeom>
          <a:noFill/>
          <a:ln/>
        </p:spPr>
        <p:txBody>
          <a:bodyPr wrap="square" rtlCol="0" anchor="t"/>
          <a:lstStyle/>
          <a:p>
            <a:pPr marL="0" indent="0">
              <a:lnSpc>
                <a:spcPts val="3881"/>
              </a:lnSpc>
              <a:buNone/>
            </a:pPr>
            <a:r>
              <a:rPr lang="en-US" sz="3105" dirty="0">
                <a:solidFill>
                  <a:srgbClr val="F98AC7"/>
                </a:solidFill>
                <a:latin typeface="Lora" pitchFamily="34" charset="0"/>
                <a:ea typeface="Lora" pitchFamily="34" charset="-122"/>
                <a:cs typeface="Lora" pitchFamily="34" charset="-120"/>
              </a:rPr>
              <a:t>Barclays' Completed Projects: A Showcase of Expertise</a:t>
            </a:r>
            <a:endParaRPr lang="en-US" sz="3105" dirty="0"/>
          </a:p>
        </p:txBody>
      </p:sp>
      <p:sp>
        <p:nvSpPr>
          <p:cNvPr id="6" name="Shape 3"/>
          <p:cNvSpPr/>
          <p:nvPr/>
        </p:nvSpPr>
        <p:spPr>
          <a:xfrm>
            <a:off x="586383" y="2045851"/>
            <a:ext cx="376952" cy="376952"/>
          </a:xfrm>
          <a:prstGeom prst="roundRect">
            <a:avLst>
              <a:gd name="adj" fmla="val 6668"/>
            </a:avLst>
          </a:prstGeom>
          <a:solidFill>
            <a:srgbClr val="444752"/>
          </a:solidFill>
          <a:ln/>
        </p:spPr>
      </p:sp>
      <p:sp>
        <p:nvSpPr>
          <p:cNvPr id="7" name="Text 4"/>
          <p:cNvSpPr/>
          <p:nvPr/>
        </p:nvSpPr>
        <p:spPr>
          <a:xfrm>
            <a:off x="731758" y="2115979"/>
            <a:ext cx="86082" cy="236577"/>
          </a:xfrm>
          <a:prstGeom prst="rect">
            <a:avLst/>
          </a:prstGeom>
          <a:noFill/>
          <a:ln/>
        </p:spPr>
        <p:txBody>
          <a:bodyPr wrap="none" rtlCol="0" anchor="t"/>
          <a:lstStyle/>
          <a:p>
            <a:pPr marL="0" indent="0" algn="ctr">
              <a:lnSpc>
                <a:spcPts val="1863"/>
              </a:lnSpc>
              <a:buNone/>
            </a:pPr>
            <a:r>
              <a:rPr lang="en-US" sz="1863" dirty="0">
                <a:solidFill>
                  <a:srgbClr val="D6E5EF"/>
                </a:solidFill>
                <a:latin typeface="Lora" pitchFamily="34" charset="0"/>
                <a:ea typeface="Lora" pitchFamily="34" charset="-122"/>
                <a:cs typeface="Lora" pitchFamily="34" charset="-120"/>
              </a:rPr>
              <a:t>1</a:t>
            </a:r>
            <a:endParaRPr lang="en-US" sz="1863" dirty="0"/>
          </a:p>
        </p:txBody>
      </p:sp>
      <p:sp>
        <p:nvSpPr>
          <p:cNvPr id="8" name="Text 5"/>
          <p:cNvSpPr/>
          <p:nvPr/>
        </p:nvSpPr>
        <p:spPr>
          <a:xfrm>
            <a:off x="1130856" y="2045851"/>
            <a:ext cx="3357443" cy="492919"/>
          </a:xfrm>
          <a:prstGeom prst="rect">
            <a:avLst/>
          </a:prstGeom>
          <a:noFill/>
          <a:ln/>
        </p:spPr>
        <p:txBody>
          <a:bodyPr wrap="square" rtlCol="0" anchor="t"/>
          <a:lstStyle/>
          <a:p>
            <a:pPr marL="0" indent="0">
              <a:lnSpc>
                <a:spcPts val="1940"/>
              </a:lnSpc>
              <a:buNone/>
            </a:pPr>
            <a:r>
              <a:rPr lang="en-US" sz="1552" dirty="0">
                <a:solidFill>
                  <a:srgbClr val="D6E5EF"/>
                </a:solidFill>
                <a:latin typeface="Lora" pitchFamily="34" charset="0"/>
                <a:ea typeface="Lora" pitchFamily="34" charset="-122"/>
                <a:cs typeface="Lora" pitchFamily="34" charset="-120"/>
              </a:rPr>
              <a:t>Project 1: Modernizing a Global Banking Platform</a:t>
            </a:r>
            <a:endParaRPr lang="en-US" sz="1552" dirty="0"/>
          </a:p>
        </p:txBody>
      </p:sp>
      <p:sp>
        <p:nvSpPr>
          <p:cNvPr id="9" name="Text 6"/>
          <p:cNvSpPr/>
          <p:nvPr/>
        </p:nvSpPr>
        <p:spPr>
          <a:xfrm>
            <a:off x="1130856" y="2639258"/>
            <a:ext cx="3357443" cy="2144078"/>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successfully implemented a large-scale project to modernize its core banking platform, enhancing customer experience, improving operational efficiency, and reducing costs. This project involved a complex integration of multiple systems and technologies, demonstrating Barclays' expertise in technology and project management.</a:t>
            </a:r>
            <a:endParaRPr lang="en-US" sz="1319" dirty="0"/>
          </a:p>
        </p:txBody>
      </p:sp>
      <p:sp>
        <p:nvSpPr>
          <p:cNvPr id="10" name="Shape 7"/>
          <p:cNvSpPr/>
          <p:nvPr/>
        </p:nvSpPr>
        <p:spPr>
          <a:xfrm>
            <a:off x="4655820" y="2045851"/>
            <a:ext cx="376952" cy="376952"/>
          </a:xfrm>
          <a:prstGeom prst="roundRect">
            <a:avLst>
              <a:gd name="adj" fmla="val 6668"/>
            </a:avLst>
          </a:prstGeom>
          <a:solidFill>
            <a:srgbClr val="444752"/>
          </a:solidFill>
          <a:ln/>
        </p:spPr>
      </p:sp>
      <p:sp>
        <p:nvSpPr>
          <p:cNvPr id="11" name="Text 8"/>
          <p:cNvSpPr/>
          <p:nvPr/>
        </p:nvSpPr>
        <p:spPr>
          <a:xfrm>
            <a:off x="4780717" y="2115979"/>
            <a:ext cx="127040" cy="236577"/>
          </a:xfrm>
          <a:prstGeom prst="rect">
            <a:avLst/>
          </a:prstGeom>
          <a:noFill/>
          <a:ln/>
        </p:spPr>
        <p:txBody>
          <a:bodyPr wrap="none" rtlCol="0" anchor="t"/>
          <a:lstStyle/>
          <a:p>
            <a:pPr marL="0" indent="0" algn="ctr">
              <a:lnSpc>
                <a:spcPts val="1863"/>
              </a:lnSpc>
              <a:buNone/>
            </a:pPr>
            <a:r>
              <a:rPr lang="en-US" sz="1863" dirty="0">
                <a:solidFill>
                  <a:srgbClr val="D6E5EF"/>
                </a:solidFill>
                <a:latin typeface="Lora" pitchFamily="34" charset="0"/>
                <a:ea typeface="Lora" pitchFamily="34" charset="-122"/>
                <a:cs typeface="Lora" pitchFamily="34" charset="-120"/>
              </a:rPr>
              <a:t>2</a:t>
            </a:r>
            <a:endParaRPr lang="en-US" sz="1863" dirty="0"/>
          </a:p>
        </p:txBody>
      </p:sp>
      <p:sp>
        <p:nvSpPr>
          <p:cNvPr id="12" name="Text 9"/>
          <p:cNvSpPr/>
          <p:nvPr/>
        </p:nvSpPr>
        <p:spPr>
          <a:xfrm>
            <a:off x="5200293" y="2045851"/>
            <a:ext cx="3357443" cy="492919"/>
          </a:xfrm>
          <a:prstGeom prst="rect">
            <a:avLst/>
          </a:prstGeom>
          <a:noFill/>
          <a:ln/>
        </p:spPr>
        <p:txBody>
          <a:bodyPr wrap="square" rtlCol="0" anchor="t"/>
          <a:lstStyle/>
          <a:p>
            <a:pPr marL="0" indent="0">
              <a:lnSpc>
                <a:spcPts val="1940"/>
              </a:lnSpc>
              <a:buNone/>
            </a:pPr>
            <a:r>
              <a:rPr lang="en-US" sz="1552" dirty="0">
                <a:solidFill>
                  <a:srgbClr val="D6E5EF"/>
                </a:solidFill>
                <a:latin typeface="Lora" pitchFamily="34" charset="0"/>
                <a:ea typeface="Lora" pitchFamily="34" charset="-122"/>
                <a:cs typeface="Lora" pitchFamily="34" charset="-120"/>
              </a:rPr>
              <a:t>Project 2: Optimizing Wealth Management Portfolio</a:t>
            </a:r>
            <a:endParaRPr lang="en-US" sz="1552" dirty="0"/>
          </a:p>
        </p:txBody>
      </p:sp>
      <p:sp>
        <p:nvSpPr>
          <p:cNvPr id="13" name="Text 10"/>
          <p:cNvSpPr/>
          <p:nvPr/>
        </p:nvSpPr>
        <p:spPr>
          <a:xfrm>
            <a:off x="5200293" y="2639258"/>
            <a:ext cx="3357443" cy="1876068"/>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implemented a data-driven solution to optimize wealth management portfolios for its clients, improving investment returns and mitigating risk. The project involved sophisticated data analytics techniques and advanced algorithms to personalize client portfolios and achieve optimal results.</a:t>
            </a:r>
            <a:endParaRPr lang="en-US" sz="1319" dirty="0"/>
          </a:p>
        </p:txBody>
      </p:sp>
      <p:sp>
        <p:nvSpPr>
          <p:cNvPr id="14" name="Shape 11"/>
          <p:cNvSpPr/>
          <p:nvPr/>
        </p:nvSpPr>
        <p:spPr>
          <a:xfrm>
            <a:off x="586383" y="5139333"/>
            <a:ext cx="376952" cy="376952"/>
          </a:xfrm>
          <a:prstGeom prst="roundRect">
            <a:avLst>
              <a:gd name="adj" fmla="val 6668"/>
            </a:avLst>
          </a:prstGeom>
          <a:solidFill>
            <a:srgbClr val="444752"/>
          </a:solidFill>
          <a:ln/>
        </p:spPr>
      </p:sp>
      <p:sp>
        <p:nvSpPr>
          <p:cNvPr id="15" name="Text 12"/>
          <p:cNvSpPr/>
          <p:nvPr/>
        </p:nvSpPr>
        <p:spPr>
          <a:xfrm>
            <a:off x="708898" y="5209461"/>
            <a:ext cx="131802" cy="236577"/>
          </a:xfrm>
          <a:prstGeom prst="rect">
            <a:avLst/>
          </a:prstGeom>
          <a:noFill/>
          <a:ln/>
        </p:spPr>
        <p:txBody>
          <a:bodyPr wrap="none" rtlCol="0" anchor="t"/>
          <a:lstStyle/>
          <a:p>
            <a:pPr marL="0" indent="0" algn="ctr">
              <a:lnSpc>
                <a:spcPts val="1863"/>
              </a:lnSpc>
              <a:buNone/>
            </a:pPr>
            <a:r>
              <a:rPr lang="en-US" sz="1863" dirty="0">
                <a:solidFill>
                  <a:srgbClr val="D6E5EF"/>
                </a:solidFill>
                <a:latin typeface="Lora" pitchFamily="34" charset="0"/>
                <a:ea typeface="Lora" pitchFamily="34" charset="-122"/>
                <a:cs typeface="Lora" pitchFamily="34" charset="-120"/>
              </a:rPr>
              <a:t>3</a:t>
            </a:r>
            <a:endParaRPr lang="en-US" sz="1863" dirty="0"/>
          </a:p>
        </p:txBody>
      </p:sp>
      <p:sp>
        <p:nvSpPr>
          <p:cNvPr id="16" name="Text 13"/>
          <p:cNvSpPr/>
          <p:nvPr/>
        </p:nvSpPr>
        <p:spPr>
          <a:xfrm>
            <a:off x="1130856" y="5139333"/>
            <a:ext cx="3357443" cy="492919"/>
          </a:xfrm>
          <a:prstGeom prst="rect">
            <a:avLst/>
          </a:prstGeom>
          <a:noFill/>
          <a:ln/>
        </p:spPr>
        <p:txBody>
          <a:bodyPr wrap="square" rtlCol="0" anchor="t"/>
          <a:lstStyle/>
          <a:p>
            <a:pPr marL="0" indent="0">
              <a:lnSpc>
                <a:spcPts val="1940"/>
              </a:lnSpc>
              <a:buNone/>
            </a:pPr>
            <a:r>
              <a:rPr lang="en-US" sz="1552" dirty="0">
                <a:solidFill>
                  <a:srgbClr val="D6E5EF"/>
                </a:solidFill>
                <a:latin typeface="Lora" pitchFamily="34" charset="0"/>
                <a:ea typeface="Lora" pitchFamily="34" charset="-122"/>
                <a:cs typeface="Lora" pitchFamily="34" charset="-120"/>
              </a:rPr>
              <a:t>Project 3: Expanding Digital Banking Services</a:t>
            </a:r>
            <a:endParaRPr lang="en-US" sz="1552" dirty="0"/>
          </a:p>
        </p:txBody>
      </p:sp>
      <p:sp>
        <p:nvSpPr>
          <p:cNvPr id="17" name="Text 14"/>
          <p:cNvSpPr/>
          <p:nvPr/>
        </p:nvSpPr>
        <p:spPr>
          <a:xfrm>
            <a:off x="1130856" y="5732740"/>
            <a:ext cx="3357443" cy="1876068"/>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launched a new digital banking platform, providing customers with a seamless and intuitive online and mobile banking experience. The platform offers a wide range of features, including personalized financial insights, secure transactions, and real-time account updates.</a:t>
            </a:r>
            <a:endParaRPr lang="en-US" sz="1319" dirty="0"/>
          </a:p>
        </p:txBody>
      </p:sp>
      <p:sp>
        <p:nvSpPr>
          <p:cNvPr id="18" name="Shape 15"/>
          <p:cNvSpPr/>
          <p:nvPr/>
        </p:nvSpPr>
        <p:spPr>
          <a:xfrm>
            <a:off x="4655820" y="5139333"/>
            <a:ext cx="376952" cy="376952"/>
          </a:xfrm>
          <a:prstGeom prst="roundRect">
            <a:avLst>
              <a:gd name="adj" fmla="val 6668"/>
            </a:avLst>
          </a:prstGeom>
          <a:solidFill>
            <a:srgbClr val="444752"/>
          </a:solidFill>
          <a:ln/>
        </p:spPr>
      </p:sp>
      <p:sp>
        <p:nvSpPr>
          <p:cNvPr id="19" name="Text 16"/>
          <p:cNvSpPr/>
          <p:nvPr/>
        </p:nvSpPr>
        <p:spPr>
          <a:xfrm>
            <a:off x="4780121" y="5209461"/>
            <a:ext cx="128230" cy="236577"/>
          </a:xfrm>
          <a:prstGeom prst="rect">
            <a:avLst/>
          </a:prstGeom>
          <a:noFill/>
          <a:ln/>
        </p:spPr>
        <p:txBody>
          <a:bodyPr wrap="none" rtlCol="0" anchor="t"/>
          <a:lstStyle/>
          <a:p>
            <a:pPr marL="0" indent="0" algn="ctr">
              <a:lnSpc>
                <a:spcPts val="1863"/>
              </a:lnSpc>
              <a:buNone/>
            </a:pPr>
            <a:r>
              <a:rPr lang="en-US" sz="1863" dirty="0">
                <a:solidFill>
                  <a:srgbClr val="D6E5EF"/>
                </a:solidFill>
                <a:latin typeface="Lora" pitchFamily="34" charset="0"/>
                <a:ea typeface="Lora" pitchFamily="34" charset="-122"/>
                <a:cs typeface="Lora" pitchFamily="34" charset="-120"/>
              </a:rPr>
              <a:t>4</a:t>
            </a:r>
            <a:endParaRPr lang="en-US" sz="1863" dirty="0"/>
          </a:p>
        </p:txBody>
      </p:sp>
      <p:sp>
        <p:nvSpPr>
          <p:cNvPr id="20" name="Text 17"/>
          <p:cNvSpPr/>
          <p:nvPr/>
        </p:nvSpPr>
        <p:spPr>
          <a:xfrm>
            <a:off x="5200293" y="5139333"/>
            <a:ext cx="3357443" cy="492919"/>
          </a:xfrm>
          <a:prstGeom prst="rect">
            <a:avLst/>
          </a:prstGeom>
          <a:noFill/>
          <a:ln/>
        </p:spPr>
        <p:txBody>
          <a:bodyPr wrap="square" rtlCol="0" anchor="t"/>
          <a:lstStyle/>
          <a:p>
            <a:pPr marL="0" indent="0">
              <a:lnSpc>
                <a:spcPts val="1940"/>
              </a:lnSpc>
              <a:buNone/>
            </a:pPr>
            <a:r>
              <a:rPr lang="en-US" sz="1552" dirty="0">
                <a:solidFill>
                  <a:srgbClr val="D6E5EF"/>
                </a:solidFill>
                <a:latin typeface="Lora" pitchFamily="34" charset="0"/>
                <a:ea typeface="Lora" pitchFamily="34" charset="-122"/>
                <a:cs typeface="Lora" pitchFamily="34" charset="-120"/>
              </a:rPr>
              <a:t>Project 4: Developing a Sustainable Finance Framework</a:t>
            </a:r>
            <a:endParaRPr lang="en-US" sz="1552" dirty="0"/>
          </a:p>
        </p:txBody>
      </p:sp>
      <p:sp>
        <p:nvSpPr>
          <p:cNvPr id="21" name="Text 18"/>
          <p:cNvSpPr/>
          <p:nvPr/>
        </p:nvSpPr>
        <p:spPr>
          <a:xfrm>
            <a:off x="5200293" y="5732740"/>
            <a:ext cx="3357443" cy="1876068"/>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developed a comprehensive framework for sustainable finance, aligning its operations with environmental, social, and governance (ESG) principles. The framework integrates ESG considerations into investment decisions, risk management, and corporate social responsibility initiatives.</a:t>
            </a:r>
            <a:endParaRPr lang="en-US" sz="1319"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72783" y="1206222"/>
            <a:ext cx="7971234" cy="985361"/>
          </a:xfrm>
          <a:prstGeom prst="rect">
            <a:avLst/>
          </a:prstGeom>
          <a:noFill/>
          <a:ln/>
        </p:spPr>
        <p:txBody>
          <a:bodyPr wrap="square" rtlCol="0" anchor="t"/>
          <a:lstStyle/>
          <a:p>
            <a:pPr marL="0" indent="0">
              <a:lnSpc>
                <a:spcPts val="3881"/>
              </a:lnSpc>
              <a:buNone/>
            </a:pPr>
            <a:r>
              <a:rPr lang="en-US" sz="3105" dirty="0">
                <a:solidFill>
                  <a:srgbClr val="F98AC7"/>
                </a:solidFill>
                <a:latin typeface="Lora" pitchFamily="34" charset="0"/>
                <a:ea typeface="Lora" pitchFamily="34" charset="-122"/>
                <a:cs typeface="Lora" pitchFamily="34" charset="-120"/>
              </a:rPr>
              <a:t>Accuracy and Outputs of Barclays' Projects: A Testament to Quality</a:t>
            </a:r>
            <a:endParaRPr lang="en-US" sz="3105" dirty="0"/>
          </a:p>
        </p:txBody>
      </p:sp>
      <p:sp>
        <p:nvSpPr>
          <p:cNvPr id="6" name="Shape 3"/>
          <p:cNvSpPr/>
          <p:nvPr/>
        </p:nvSpPr>
        <p:spPr>
          <a:xfrm>
            <a:off x="6072783" y="2442924"/>
            <a:ext cx="7971234" cy="4580453"/>
          </a:xfrm>
          <a:prstGeom prst="roundRect">
            <a:avLst>
              <a:gd name="adj" fmla="val 549"/>
            </a:avLst>
          </a:prstGeom>
          <a:noFill/>
          <a:ln w="7620">
            <a:solidFill>
              <a:srgbClr val="FFFFFF">
                <a:alpha val="24000"/>
              </a:srgbClr>
            </a:solidFill>
            <a:prstDash val="solid"/>
          </a:ln>
        </p:spPr>
      </p:sp>
      <p:sp>
        <p:nvSpPr>
          <p:cNvPr id="7" name="Shape 4"/>
          <p:cNvSpPr/>
          <p:nvPr/>
        </p:nvSpPr>
        <p:spPr>
          <a:xfrm>
            <a:off x="6080403" y="2450544"/>
            <a:ext cx="7955161" cy="484227"/>
          </a:xfrm>
          <a:prstGeom prst="rect">
            <a:avLst/>
          </a:prstGeom>
          <a:solidFill>
            <a:srgbClr val="FFFFFF">
              <a:alpha val="4000"/>
            </a:srgbClr>
          </a:solidFill>
          <a:ln/>
        </p:spPr>
      </p:sp>
      <p:sp>
        <p:nvSpPr>
          <p:cNvPr id="8" name="Text 5"/>
          <p:cNvSpPr/>
          <p:nvPr/>
        </p:nvSpPr>
        <p:spPr>
          <a:xfrm>
            <a:off x="6248876" y="2558653"/>
            <a:ext cx="2312551" cy="268010"/>
          </a:xfrm>
          <a:prstGeom prst="rect">
            <a:avLst/>
          </a:prstGeom>
          <a:noFill/>
          <a:ln/>
        </p:spPr>
        <p:txBody>
          <a:bodyPr wrap="non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Project</a:t>
            </a:r>
            <a:endParaRPr lang="en-US" sz="1319" dirty="0"/>
          </a:p>
        </p:txBody>
      </p:sp>
      <p:sp>
        <p:nvSpPr>
          <p:cNvPr id="9" name="Text 6"/>
          <p:cNvSpPr/>
          <p:nvPr/>
        </p:nvSpPr>
        <p:spPr>
          <a:xfrm>
            <a:off x="8904089" y="2558653"/>
            <a:ext cx="2308741" cy="268010"/>
          </a:xfrm>
          <a:prstGeom prst="rect">
            <a:avLst/>
          </a:prstGeom>
          <a:noFill/>
          <a:ln/>
        </p:spPr>
        <p:txBody>
          <a:bodyPr wrap="non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Key Metrics</a:t>
            </a:r>
            <a:endParaRPr lang="en-US" sz="1319" dirty="0"/>
          </a:p>
        </p:txBody>
      </p:sp>
      <p:sp>
        <p:nvSpPr>
          <p:cNvPr id="10" name="Text 7"/>
          <p:cNvSpPr/>
          <p:nvPr/>
        </p:nvSpPr>
        <p:spPr>
          <a:xfrm>
            <a:off x="11555492" y="2558653"/>
            <a:ext cx="2312551" cy="268010"/>
          </a:xfrm>
          <a:prstGeom prst="rect">
            <a:avLst/>
          </a:prstGeom>
          <a:noFill/>
          <a:ln/>
        </p:spPr>
        <p:txBody>
          <a:bodyPr wrap="non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Results</a:t>
            </a:r>
            <a:endParaRPr lang="en-US" sz="1319" dirty="0"/>
          </a:p>
        </p:txBody>
      </p:sp>
      <p:sp>
        <p:nvSpPr>
          <p:cNvPr id="11" name="Shape 8"/>
          <p:cNvSpPr/>
          <p:nvPr/>
        </p:nvSpPr>
        <p:spPr>
          <a:xfrm>
            <a:off x="6080403" y="2934772"/>
            <a:ext cx="7955161" cy="1020247"/>
          </a:xfrm>
          <a:prstGeom prst="rect">
            <a:avLst/>
          </a:prstGeom>
          <a:solidFill>
            <a:srgbClr val="000000">
              <a:alpha val="4000"/>
            </a:srgbClr>
          </a:solidFill>
          <a:ln/>
        </p:spPr>
      </p:sp>
      <p:sp>
        <p:nvSpPr>
          <p:cNvPr id="12" name="Text 9"/>
          <p:cNvSpPr/>
          <p:nvPr/>
        </p:nvSpPr>
        <p:spPr>
          <a:xfrm>
            <a:off x="6248876" y="3042880"/>
            <a:ext cx="2312551" cy="268010"/>
          </a:xfrm>
          <a:prstGeom prst="rect">
            <a:avLst/>
          </a:prstGeom>
          <a:noFill/>
          <a:ln/>
        </p:spPr>
        <p:txBody>
          <a:bodyPr wrap="non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Project 1</a:t>
            </a:r>
            <a:endParaRPr lang="en-US" sz="1319" dirty="0"/>
          </a:p>
        </p:txBody>
      </p:sp>
      <p:sp>
        <p:nvSpPr>
          <p:cNvPr id="13" name="Text 10"/>
          <p:cNvSpPr/>
          <p:nvPr/>
        </p:nvSpPr>
        <p:spPr>
          <a:xfrm>
            <a:off x="8904089" y="3042880"/>
            <a:ext cx="2308741" cy="804029"/>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System uptime, transaction processing speed, customer satisfaction</a:t>
            </a:r>
            <a:endParaRPr lang="en-US" sz="1319" dirty="0"/>
          </a:p>
        </p:txBody>
      </p:sp>
      <p:sp>
        <p:nvSpPr>
          <p:cNvPr id="14" name="Text 11"/>
          <p:cNvSpPr/>
          <p:nvPr/>
        </p:nvSpPr>
        <p:spPr>
          <a:xfrm>
            <a:off x="11555492" y="3042880"/>
            <a:ext cx="2312551" cy="804029"/>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99.9% system uptime, 50% faster transaction processing, 95% customer satisfaction</a:t>
            </a:r>
            <a:endParaRPr lang="en-US" sz="1319" dirty="0"/>
          </a:p>
        </p:txBody>
      </p:sp>
      <p:sp>
        <p:nvSpPr>
          <p:cNvPr id="15" name="Shape 12"/>
          <p:cNvSpPr/>
          <p:nvPr/>
        </p:nvSpPr>
        <p:spPr>
          <a:xfrm>
            <a:off x="6080403" y="3955018"/>
            <a:ext cx="7955161" cy="1020247"/>
          </a:xfrm>
          <a:prstGeom prst="rect">
            <a:avLst/>
          </a:prstGeom>
          <a:solidFill>
            <a:srgbClr val="FFFFFF">
              <a:alpha val="4000"/>
            </a:srgbClr>
          </a:solidFill>
          <a:ln/>
        </p:spPr>
      </p:sp>
      <p:sp>
        <p:nvSpPr>
          <p:cNvPr id="16" name="Text 13"/>
          <p:cNvSpPr/>
          <p:nvPr/>
        </p:nvSpPr>
        <p:spPr>
          <a:xfrm>
            <a:off x="6248876" y="4063127"/>
            <a:ext cx="2312551" cy="268010"/>
          </a:xfrm>
          <a:prstGeom prst="rect">
            <a:avLst/>
          </a:prstGeom>
          <a:noFill/>
          <a:ln/>
        </p:spPr>
        <p:txBody>
          <a:bodyPr wrap="non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Project 2</a:t>
            </a:r>
            <a:endParaRPr lang="en-US" sz="1319" dirty="0"/>
          </a:p>
        </p:txBody>
      </p:sp>
      <p:sp>
        <p:nvSpPr>
          <p:cNvPr id="17" name="Text 14"/>
          <p:cNvSpPr/>
          <p:nvPr/>
        </p:nvSpPr>
        <p:spPr>
          <a:xfrm>
            <a:off x="8904089" y="4063127"/>
            <a:ext cx="2308741" cy="804029"/>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Average return on investment (ROI), risk reduction, client portfolio performance</a:t>
            </a:r>
            <a:endParaRPr lang="en-US" sz="1319" dirty="0"/>
          </a:p>
        </p:txBody>
      </p:sp>
      <p:sp>
        <p:nvSpPr>
          <p:cNvPr id="18" name="Text 15"/>
          <p:cNvSpPr/>
          <p:nvPr/>
        </p:nvSpPr>
        <p:spPr>
          <a:xfrm>
            <a:off x="11555492" y="4063127"/>
            <a:ext cx="2312551" cy="804029"/>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15% average ROI, 20% risk reduction, 90% client portfolio exceeding market benchmarks</a:t>
            </a:r>
            <a:endParaRPr lang="en-US" sz="1319" dirty="0"/>
          </a:p>
        </p:txBody>
      </p:sp>
      <p:sp>
        <p:nvSpPr>
          <p:cNvPr id="19" name="Shape 16"/>
          <p:cNvSpPr/>
          <p:nvPr/>
        </p:nvSpPr>
        <p:spPr>
          <a:xfrm>
            <a:off x="6080403" y="4975265"/>
            <a:ext cx="7955161" cy="1020247"/>
          </a:xfrm>
          <a:prstGeom prst="rect">
            <a:avLst/>
          </a:prstGeom>
          <a:solidFill>
            <a:srgbClr val="000000">
              <a:alpha val="4000"/>
            </a:srgbClr>
          </a:solidFill>
          <a:ln/>
        </p:spPr>
      </p:sp>
      <p:sp>
        <p:nvSpPr>
          <p:cNvPr id="20" name="Text 17"/>
          <p:cNvSpPr/>
          <p:nvPr/>
        </p:nvSpPr>
        <p:spPr>
          <a:xfrm>
            <a:off x="6248876" y="5083373"/>
            <a:ext cx="2312551" cy="268010"/>
          </a:xfrm>
          <a:prstGeom prst="rect">
            <a:avLst/>
          </a:prstGeom>
          <a:noFill/>
          <a:ln/>
        </p:spPr>
        <p:txBody>
          <a:bodyPr wrap="non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Project 3</a:t>
            </a:r>
            <a:endParaRPr lang="en-US" sz="1319" dirty="0"/>
          </a:p>
        </p:txBody>
      </p:sp>
      <p:sp>
        <p:nvSpPr>
          <p:cNvPr id="21" name="Text 18"/>
          <p:cNvSpPr/>
          <p:nvPr/>
        </p:nvSpPr>
        <p:spPr>
          <a:xfrm>
            <a:off x="8904089" y="5083373"/>
            <a:ext cx="2308741" cy="536019"/>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User engagement, transaction volume, customer satisfaction</a:t>
            </a:r>
            <a:endParaRPr lang="en-US" sz="1319" dirty="0"/>
          </a:p>
        </p:txBody>
      </p:sp>
      <p:sp>
        <p:nvSpPr>
          <p:cNvPr id="22" name="Text 19"/>
          <p:cNvSpPr/>
          <p:nvPr/>
        </p:nvSpPr>
        <p:spPr>
          <a:xfrm>
            <a:off x="11555492" y="5083373"/>
            <a:ext cx="2312551" cy="804029"/>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100% user engagement, 20% increase in transaction volume, 98% customer satisfaction</a:t>
            </a:r>
            <a:endParaRPr lang="en-US" sz="1319" dirty="0"/>
          </a:p>
        </p:txBody>
      </p:sp>
      <p:sp>
        <p:nvSpPr>
          <p:cNvPr id="23" name="Shape 20"/>
          <p:cNvSpPr/>
          <p:nvPr/>
        </p:nvSpPr>
        <p:spPr>
          <a:xfrm>
            <a:off x="6080403" y="5995511"/>
            <a:ext cx="7955161" cy="1020247"/>
          </a:xfrm>
          <a:prstGeom prst="rect">
            <a:avLst/>
          </a:prstGeom>
          <a:solidFill>
            <a:srgbClr val="FFFFFF">
              <a:alpha val="4000"/>
            </a:srgbClr>
          </a:solidFill>
          <a:ln/>
        </p:spPr>
      </p:sp>
      <p:sp>
        <p:nvSpPr>
          <p:cNvPr id="24" name="Text 21"/>
          <p:cNvSpPr/>
          <p:nvPr/>
        </p:nvSpPr>
        <p:spPr>
          <a:xfrm>
            <a:off x="6248876" y="6103620"/>
            <a:ext cx="2312551" cy="268010"/>
          </a:xfrm>
          <a:prstGeom prst="rect">
            <a:avLst/>
          </a:prstGeom>
          <a:noFill/>
          <a:ln/>
        </p:spPr>
        <p:txBody>
          <a:bodyPr wrap="non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Project 4</a:t>
            </a:r>
            <a:endParaRPr lang="en-US" sz="1319" dirty="0"/>
          </a:p>
        </p:txBody>
      </p:sp>
      <p:sp>
        <p:nvSpPr>
          <p:cNvPr id="25" name="Text 22"/>
          <p:cNvSpPr/>
          <p:nvPr/>
        </p:nvSpPr>
        <p:spPr>
          <a:xfrm>
            <a:off x="8904089" y="6103620"/>
            <a:ext cx="2308741" cy="536019"/>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ESG rating, environmental impact, social impact</a:t>
            </a:r>
            <a:endParaRPr lang="en-US" sz="1319" dirty="0"/>
          </a:p>
        </p:txBody>
      </p:sp>
      <p:sp>
        <p:nvSpPr>
          <p:cNvPr id="26" name="Text 23"/>
          <p:cNvSpPr/>
          <p:nvPr/>
        </p:nvSpPr>
        <p:spPr>
          <a:xfrm>
            <a:off x="11555492" y="6103620"/>
            <a:ext cx="2312551" cy="804029"/>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Improved ESG rating, reduced carbon footprint, positive social impact in local communities</a:t>
            </a:r>
            <a:endParaRPr lang="en-US" sz="1319" dirty="0"/>
          </a:p>
        </p:txBody>
      </p:sp>
      <p:pic>
        <p:nvPicPr>
          <p:cNvPr id="2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72783" y="618887"/>
            <a:ext cx="7971234" cy="985361"/>
          </a:xfrm>
          <a:prstGeom prst="rect">
            <a:avLst/>
          </a:prstGeom>
          <a:noFill/>
          <a:ln/>
        </p:spPr>
        <p:txBody>
          <a:bodyPr wrap="square" rtlCol="0" anchor="t"/>
          <a:lstStyle/>
          <a:p>
            <a:pPr marL="0" indent="0">
              <a:lnSpc>
                <a:spcPts val="3881"/>
              </a:lnSpc>
              <a:buNone/>
            </a:pPr>
            <a:r>
              <a:rPr lang="en-US" sz="3105" dirty="0">
                <a:solidFill>
                  <a:srgbClr val="F98AC7"/>
                </a:solidFill>
                <a:latin typeface="Lora" pitchFamily="34" charset="0"/>
                <a:ea typeface="Lora" pitchFamily="34" charset="-122"/>
                <a:cs typeface="Lora" pitchFamily="34" charset="-120"/>
              </a:rPr>
              <a:t>Barclays' Current Projects: Shaping the Future of Finance</a:t>
            </a:r>
            <a:endParaRPr lang="en-US" sz="3105" dirty="0"/>
          </a:p>
        </p:txBody>
      </p:sp>
      <p:sp>
        <p:nvSpPr>
          <p:cNvPr id="6" name="Shape 3"/>
          <p:cNvSpPr/>
          <p:nvPr/>
        </p:nvSpPr>
        <p:spPr>
          <a:xfrm>
            <a:off x="6072783" y="1855589"/>
            <a:ext cx="3901916" cy="2804517"/>
          </a:xfrm>
          <a:prstGeom prst="roundRect">
            <a:avLst>
              <a:gd name="adj" fmla="val 896"/>
            </a:avLst>
          </a:prstGeom>
          <a:solidFill>
            <a:srgbClr val="444752"/>
          </a:solidFill>
          <a:ln/>
        </p:spPr>
      </p:sp>
      <p:sp>
        <p:nvSpPr>
          <p:cNvPr id="7" name="Text 4"/>
          <p:cNvSpPr/>
          <p:nvPr/>
        </p:nvSpPr>
        <p:spPr>
          <a:xfrm>
            <a:off x="6240304" y="2023110"/>
            <a:ext cx="3566874" cy="492919"/>
          </a:xfrm>
          <a:prstGeom prst="rect">
            <a:avLst/>
          </a:prstGeom>
          <a:noFill/>
          <a:ln/>
        </p:spPr>
        <p:txBody>
          <a:bodyPr wrap="square" rtlCol="0" anchor="t"/>
          <a:lstStyle/>
          <a:p>
            <a:pPr marL="0" indent="0">
              <a:lnSpc>
                <a:spcPts val="1940"/>
              </a:lnSpc>
              <a:buNone/>
            </a:pPr>
            <a:r>
              <a:rPr lang="en-US" sz="1552" dirty="0">
                <a:solidFill>
                  <a:srgbClr val="D6E5EF"/>
                </a:solidFill>
                <a:latin typeface="Lora" pitchFamily="34" charset="0"/>
                <a:ea typeface="Lora" pitchFamily="34" charset="-122"/>
                <a:cs typeface="Lora" pitchFamily="34" charset="-120"/>
              </a:rPr>
              <a:t>Project 1: Enhancing Data Analytics Capabilities</a:t>
            </a:r>
            <a:endParaRPr lang="en-US" sz="1552" dirty="0"/>
          </a:p>
        </p:txBody>
      </p:sp>
      <p:sp>
        <p:nvSpPr>
          <p:cNvPr id="8" name="Text 5"/>
          <p:cNvSpPr/>
          <p:nvPr/>
        </p:nvSpPr>
        <p:spPr>
          <a:xfrm>
            <a:off x="6240304" y="2616518"/>
            <a:ext cx="3566874" cy="1876068"/>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is investing heavily in data analytics to gain deeper insights into customer behavior, market trends, and risk factors. The project involves leveraging advanced machine learning algorithms, big data platforms, and cloud computing technologies to improve decision-making and optimize business outcomes.</a:t>
            </a:r>
            <a:endParaRPr lang="en-US" sz="1319" dirty="0"/>
          </a:p>
        </p:txBody>
      </p:sp>
      <p:sp>
        <p:nvSpPr>
          <p:cNvPr id="9" name="Shape 6"/>
          <p:cNvSpPr/>
          <p:nvPr/>
        </p:nvSpPr>
        <p:spPr>
          <a:xfrm>
            <a:off x="10142220" y="1855589"/>
            <a:ext cx="3901916" cy="2804517"/>
          </a:xfrm>
          <a:prstGeom prst="roundRect">
            <a:avLst>
              <a:gd name="adj" fmla="val 896"/>
            </a:avLst>
          </a:prstGeom>
          <a:solidFill>
            <a:srgbClr val="444752"/>
          </a:solidFill>
          <a:ln/>
        </p:spPr>
      </p:sp>
      <p:sp>
        <p:nvSpPr>
          <p:cNvPr id="10" name="Text 7"/>
          <p:cNvSpPr/>
          <p:nvPr/>
        </p:nvSpPr>
        <p:spPr>
          <a:xfrm>
            <a:off x="10309741" y="2023110"/>
            <a:ext cx="3566874" cy="492919"/>
          </a:xfrm>
          <a:prstGeom prst="rect">
            <a:avLst/>
          </a:prstGeom>
          <a:noFill/>
          <a:ln/>
        </p:spPr>
        <p:txBody>
          <a:bodyPr wrap="square" rtlCol="0" anchor="t"/>
          <a:lstStyle/>
          <a:p>
            <a:pPr marL="0" indent="0">
              <a:lnSpc>
                <a:spcPts val="1940"/>
              </a:lnSpc>
              <a:buNone/>
            </a:pPr>
            <a:r>
              <a:rPr lang="en-US" sz="1552" dirty="0">
                <a:solidFill>
                  <a:srgbClr val="D6E5EF"/>
                </a:solidFill>
                <a:latin typeface="Lora" pitchFamily="34" charset="0"/>
                <a:ea typeface="Lora" pitchFamily="34" charset="-122"/>
                <a:cs typeface="Lora" pitchFamily="34" charset="-120"/>
              </a:rPr>
              <a:t>Project 2: Expanding Fintech Partnerships</a:t>
            </a:r>
            <a:endParaRPr lang="en-US" sz="1552" dirty="0"/>
          </a:p>
        </p:txBody>
      </p:sp>
      <p:sp>
        <p:nvSpPr>
          <p:cNvPr id="11" name="Text 8"/>
          <p:cNvSpPr/>
          <p:nvPr/>
        </p:nvSpPr>
        <p:spPr>
          <a:xfrm>
            <a:off x="10309741" y="2616518"/>
            <a:ext cx="3566874" cy="1608058"/>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is forging strategic partnerships with fintech companies to explore new technologies and business models in the financial services industry. The project aims to accelerate innovation, enhance customer experience, and create new value propositions for the company and its clients.</a:t>
            </a:r>
            <a:endParaRPr lang="en-US" sz="1319" dirty="0"/>
          </a:p>
        </p:txBody>
      </p:sp>
      <p:sp>
        <p:nvSpPr>
          <p:cNvPr id="12" name="Shape 9"/>
          <p:cNvSpPr/>
          <p:nvPr/>
        </p:nvSpPr>
        <p:spPr>
          <a:xfrm>
            <a:off x="6072783" y="4827627"/>
            <a:ext cx="3901916" cy="2782967"/>
          </a:xfrm>
          <a:prstGeom prst="roundRect">
            <a:avLst>
              <a:gd name="adj" fmla="val 903"/>
            </a:avLst>
          </a:prstGeom>
          <a:solidFill>
            <a:srgbClr val="444752"/>
          </a:solidFill>
          <a:ln/>
        </p:spPr>
      </p:sp>
      <p:sp>
        <p:nvSpPr>
          <p:cNvPr id="13" name="Text 10"/>
          <p:cNvSpPr/>
          <p:nvPr/>
        </p:nvSpPr>
        <p:spPr>
          <a:xfrm>
            <a:off x="6240304" y="4995148"/>
            <a:ext cx="3566874" cy="492919"/>
          </a:xfrm>
          <a:prstGeom prst="rect">
            <a:avLst/>
          </a:prstGeom>
          <a:noFill/>
          <a:ln/>
        </p:spPr>
        <p:txBody>
          <a:bodyPr wrap="square" rtlCol="0" anchor="t"/>
          <a:lstStyle/>
          <a:p>
            <a:pPr marL="0" indent="0">
              <a:lnSpc>
                <a:spcPts val="1940"/>
              </a:lnSpc>
              <a:buNone/>
            </a:pPr>
            <a:r>
              <a:rPr lang="en-US" sz="1552" dirty="0">
                <a:solidFill>
                  <a:srgbClr val="D6E5EF"/>
                </a:solidFill>
                <a:latin typeface="Lora" pitchFamily="34" charset="0"/>
                <a:ea typeface="Lora" pitchFamily="34" charset="-122"/>
                <a:cs typeface="Lora" pitchFamily="34" charset="-120"/>
              </a:rPr>
              <a:t>Project 3: Developing a Next-Generation Payment Platform</a:t>
            </a:r>
            <a:endParaRPr lang="en-US" sz="1552" dirty="0"/>
          </a:p>
        </p:txBody>
      </p:sp>
      <p:sp>
        <p:nvSpPr>
          <p:cNvPr id="14" name="Text 11"/>
          <p:cNvSpPr/>
          <p:nvPr/>
        </p:nvSpPr>
        <p:spPr>
          <a:xfrm>
            <a:off x="6240304" y="5588556"/>
            <a:ext cx="3566874" cy="1608058"/>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is developing a next-generation payment platform that leverages blockchain technology, artificial intelligence, and biometrics to enhance security, speed, and convenience for customers. The project aims to revolutionize the way people and businesses make payments.</a:t>
            </a:r>
            <a:endParaRPr lang="en-US" sz="1319" dirty="0"/>
          </a:p>
        </p:txBody>
      </p:sp>
      <p:sp>
        <p:nvSpPr>
          <p:cNvPr id="15" name="Shape 12"/>
          <p:cNvSpPr/>
          <p:nvPr/>
        </p:nvSpPr>
        <p:spPr>
          <a:xfrm>
            <a:off x="10142220" y="4827627"/>
            <a:ext cx="3901916" cy="2782967"/>
          </a:xfrm>
          <a:prstGeom prst="roundRect">
            <a:avLst>
              <a:gd name="adj" fmla="val 903"/>
            </a:avLst>
          </a:prstGeom>
          <a:solidFill>
            <a:srgbClr val="444752"/>
          </a:solidFill>
          <a:ln/>
        </p:spPr>
      </p:sp>
      <p:sp>
        <p:nvSpPr>
          <p:cNvPr id="16" name="Text 13"/>
          <p:cNvSpPr/>
          <p:nvPr/>
        </p:nvSpPr>
        <p:spPr>
          <a:xfrm>
            <a:off x="10309741" y="4995148"/>
            <a:ext cx="3566874" cy="739378"/>
          </a:xfrm>
          <a:prstGeom prst="rect">
            <a:avLst/>
          </a:prstGeom>
          <a:noFill/>
          <a:ln/>
        </p:spPr>
        <p:txBody>
          <a:bodyPr wrap="square" rtlCol="0" anchor="t"/>
          <a:lstStyle/>
          <a:p>
            <a:pPr marL="0" indent="0">
              <a:lnSpc>
                <a:spcPts val="1940"/>
              </a:lnSpc>
              <a:buNone/>
            </a:pPr>
            <a:r>
              <a:rPr lang="en-US" sz="1552" dirty="0">
                <a:solidFill>
                  <a:srgbClr val="D6E5EF"/>
                </a:solidFill>
                <a:latin typeface="Lora" pitchFamily="34" charset="0"/>
                <a:ea typeface="Lora" pitchFamily="34" charset="-122"/>
                <a:cs typeface="Lora" pitchFamily="34" charset="-120"/>
              </a:rPr>
              <a:t>Project 4: Implementing a Sustainability-Driven Investment Strategy</a:t>
            </a:r>
            <a:endParaRPr lang="en-US" sz="1552" dirty="0"/>
          </a:p>
        </p:txBody>
      </p:sp>
      <p:sp>
        <p:nvSpPr>
          <p:cNvPr id="17" name="Text 14"/>
          <p:cNvSpPr/>
          <p:nvPr/>
        </p:nvSpPr>
        <p:spPr>
          <a:xfrm>
            <a:off x="10309741" y="5835015"/>
            <a:ext cx="3566874" cy="1608058"/>
          </a:xfrm>
          <a:prstGeom prst="rect">
            <a:avLst/>
          </a:prstGeom>
          <a:noFill/>
          <a:ln/>
        </p:spPr>
        <p:txBody>
          <a:bodyPr wrap="square" rtlCol="0" anchor="t"/>
          <a:lstStyle/>
          <a:p>
            <a:pPr marL="0" indent="0">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is committed to integrating sustainability principles into its investment decisions, supporting companies with strong ESG performance. The project involves developing robust ESG data analysis capabilities and aligning investments with a sustainable future.</a:t>
            </a:r>
            <a:endParaRPr lang="en-US" sz="1319" dirty="0"/>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586383" y="703659"/>
            <a:ext cx="7971234" cy="985361"/>
          </a:xfrm>
          <a:prstGeom prst="rect">
            <a:avLst/>
          </a:prstGeom>
          <a:noFill/>
          <a:ln/>
        </p:spPr>
        <p:txBody>
          <a:bodyPr wrap="square" rtlCol="0" anchor="t"/>
          <a:lstStyle/>
          <a:p>
            <a:pPr marL="0" indent="0">
              <a:lnSpc>
                <a:spcPts val="3881"/>
              </a:lnSpc>
              <a:buNone/>
            </a:pPr>
            <a:r>
              <a:rPr lang="en-US" sz="3105" dirty="0">
                <a:solidFill>
                  <a:srgbClr val="F98AC7"/>
                </a:solidFill>
                <a:latin typeface="Lora" pitchFamily="34" charset="0"/>
                <a:ea typeface="Lora" pitchFamily="34" charset="-122"/>
                <a:cs typeface="Lora" pitchFamily="34" charset="-120"/>
              </a:rPr>
              <a:t>Advantages of Barclays' Solutions: Delivering Exceptional Value</a:t>
            </a:r>
            <a:endParaRPr lang="en-US" sz="3105" dirty="0"/>
          </a:p>
        </p:txBody>
      </p:sp>
      <p:pic>
        <p:nvPicPr>
          <p:cNvPr id="6" name="Image 1" descr="preencoded.png"/>
          <p:cNvPicPr>
            <a:picLocks noChangeAspect="1"/>
          </p:cNvPicPr>
          <p:nvPr/>
        </p:nvPicPr>
        <p:blipFill>
          <a:blip r:embed="rId4"/>
          <a:stretch>
            <a:fillRect/>
          </a:stretch>
        </p:blipFill>
        <p:spPr>
          <a:xfrm>
            <a:off x="586383" y="1940362"/>
            <a:ext cx="418862" cy="418862"/>
          </a:xfrm>
          <a:prstGeom prst="rect">
            <a:avLst/>
          </a:prstGeom>
        </p:spPr>
      </p:pic>
      <p:sp>
        <p:nvSpPr>
          <p:cNvPr id="7" name="Text 3"/>
          <p:cNvSpPr/>
          <p:nvPr/>
        </p:nvSpPr>
        <p:spPr>
          <a:xfrm>
            <a:off x="586383" y="2526744"/>
            <a:ext cx="1971318" cy="246459"/>
          </a:xfrm>
          <a:prstGeom prst="rect">
            <a:avLst/>
          </a:prstGeom>
          <a:noFill/>
          <a:ln/>
        </p:spPr>
        <p:txBody>
          <a:bodyPr wrap="none" rtlCol="0" anchor="t"/>
          <a:lstStyle/>
          <a:p>
            <a:pPr marL="0" indent="0" algn="l">
              <a:lnSpc>
                <a:spcPts val="1940"/>
              </a:lnSpc>
              <a:buNone/>
            </a:pPr>
            <a:r>
              <a:rPr lang="en-US" sz="1552" dirty="0">
                <a:solidFill>
                  <a:srgbClr val="D6E5EF"/>
                </a:solidFill>
                <a:latin typeface="Lora" pitchFamily="34" charset="0"/>
                <a:ea typeface="Lora" pitchFamily="34" charset="-122"/>
                <a:cs typeface="Lora" pitchFamily="34" charset="-120"/>
              </a:rPr>
              <a:t>Proven Track Record</a:t>
            </a:r>
            <a:endParaRPr lang="en-US" sz="1552" dirty="0"/>
          </a:p>
        </p:txBody>
      </p:sp>
      <p:sp>
        <p:nvSpPr>
          <p:cNvPr id="8" name="Text 4"/>
          <p:cNvSpPr/>
          <p:nvPr/>
        </p:nvSpPr>
        <p:spPr>
          <a:xfrm>
            <a:off x="586383" y="2873693"/>
            <a:ext cx="3859887" cy="1608058"/>
          </a:xfrm>
          <a:prstGeom prst="rect">
            <a:avLst/>
          </a:prstGeom>
          <a:noFill/>
          <a:ln/>
        </p:spPr>
        <p:txBody>
          <a:bodyPr wrap="square" rtlCol="0" anchor="t"/>
          <a:lstStyle/>
          <a:p>
            <a:pPr marL="0" indent="0" algn="l">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has a proven track record of successful projects, delivering tangible results for its clients and contributing to its own growth. The company's expertise in financial services, technology, and project management ensures that its solutions are highly effective and reliable.</a:t>
            </a:r>
            <a:endParaRPr lang="en-US" sz="1319" dirty="0"/>
          </a:p>
        </p:txBody>
      </p:sp>
      <p:pic>
        <p:nvPicPr>
          <p:cNvPr id="9" name="Image 2" descr="preencoded.png"/>
          <p:cNvPicPr>
            <a:picLocks noChangeAspect="1"/>
          </p:cNvPicPr>
          <p:nvPr/>
        </p:nvPicPr>
        <p:blipFill>
          <a:blip r:embed="rId5"/>
          <a:stretch>
            <a:fillRect/>
          </a:stretch>
        </p:blipFill>
        <p:spPr>
          <a:xfrm>
            <a:off x="4697611" y="1940362"/>
            <a:ext cx="418862" cy="418862"/>
          </a:xfrm>
          <a:prstGeom prst="rect">
            <a:avLst/>
          </a:prstGeom>
        </p:spPr>
      </p:pic>
      <p:sp>
        <p:nvSpPr>
          <p:cNvPr id="10" name="Text 5"/>
          <p:cNvSpPr/>
          <p:nvPr/>
        </p:nvSpPr>
        <p:spPr>
          <a:xfrm>
            <a:off x="4697611" y="2526744"/>
            <a:ext cx="2489359" cy="246459"/>
          </a:xfrm>
          <a:prstGeom prst="rect">
            <a:avLst/>
          </a:prstGeom>
          <a:noFill/>
          <a:ln/>
        </p:spPr>
        <p:txBody>
          <a:bodyPr wrap="none" rtlCol="0" anchor="t"/>
          <a:lstStyle/>
          <a:p>
            <a:pPr marL="0" indent="0" algn="l">
              <a:lnSpc>
                <a:spcPts val="1940"/>
              </a:lnSpc>
              <a:buNone/>
            </a:pPr>
            <a:r>
              <a:rPr lang="en-US" sz="1552" dirty="0">
                <a:solidFill>
                  <a:srgbClr val="D6E5EF"/>
                </a:solidFill>
                <a:latin typeface="Lora" pitchFamily="34" charset="0"/>
                <a:ea typeface="Lora" pitchFamily="34" charset="-122"/>
                <a:cs typeface="Lora" pitchFamily="34" charset="-120"/>
              </a:rPr>
              <a:t>Strong Client Relationships</a:t>
            </a:r>
            <a:endParaRPr lang="en-US" sz="1552" dirty="0"/>
          </a:p>
        </p:txBody>
      </p:sp>
      <p:sp>
        <p:nvSpPr>
          <p:cNvPr id="11" name="Text 6"/>
          <p:cNvSpPr/>
          <p:nvPr/>
        </p:nvSpPr>
        <p:spPr>
          <a:xfrm>
            <a:off x="4697611" y="2873693"/>
            <a:ext cx="3860006" cy="1608058"/>
          </a:xfrm>
          <a:prstGeom prst="rect">
            <a:avLst/>
          </a:prstGeom>
          <a:noFill/>
          <a:ln/>
        </p:spPr>
        <p:txBody>
          <a:bodyPr wrap="square" rtlCol="0" anchor="t"/>
          <a:lstStyle/>
          <a:p>
            <a:pPr marL="0" indent="0" algn="l">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values its relationships with clients and is committed to providing exceptional service. The company works closely with clients to understand their needs and develop tailored solutions that meet their specific requirements. This client-centric approach ensures high satisfaction and long-term partnerships.</a:t>
            </a:r>
            <a:endParaRPr lang="en-US" sz="1319" dirty="0"/>
          </a:p>
        </p:txBody>
      </p:sp>
      <p:pic>
        <p:nvPicPr>
          <p:cNvPr id="12" name="Image 3" descr="preencoded.png"/>
          <p:cNvPicPr>
            <a:picLocks noChangeAspect="1"/>
          </p:cNvPicPr>
          <p:nvPr/>
        </p:nvPicPr>
        <p:blipFill>
          <a:blip r:embed="rId6"/>
          <a:stretch>
            <a:fillRect/>
          </a:stretch>
        </p:blipFill>
        <p:spPr>
          <a:xfrm>
            <a:off x="586383" y="4984432"/>
            <a:ext cx="418862" cy="418862"/>
          </a:xfrm>
          <a:prstGeom prst="rect">
            <a:avLst/>
          </a:prstGeom>
        </p:spPr>
      </p:pic>
      <p:sp>
        <p:nvSpPr>
          <p:cNvPr id="13" name="Text 7"/>
          <p:cNvSpPr/>
          <p:nvPr/>
        </p:nvSpPr>
        <p:spPr>
          <a:xfrm>
            <a:off x="586383" y="5570815"/>
            <a:ext cx="2494717" cy="246459"/>
          </a:xfrm>
          <a:prstGeom prst="rect">
            <a:avLst/>
          </a:prstGeom>
          <a:noFill/>
          <a:ln/>
        </p:spPr>
        <p:txBody>
          <a:bodyPr wrap="none" rtlCol="0" anchor="t"/>
          <a:lstStyle/>
          <a:p>
            <a:pPr marL="0" indent="0" algn="l">
              <a:lnSpc>
                <a:spcPts val="1940"/>
              </a:lnSpc>
              <a:buNone/>
            </a:pPr>
            <a:r>
              <a:rPr lang="en-US" sz="1552" dirty="0">
                <a:solidFill>
                  <a:srgbClr val="D6E5EF"/>
                </a:solidFill>
                <a:latin typeface="Lora" pitchFamily="34" charset="0"/>
                <a:ea typeface="Lora" pitchFamily="34" charset="-122"/>
                <a:cs typeface="Lora" pitchFamily="34" charset="-120"/>
              </a:rPr>
              <a:t>Commitment to Innovation</a:t>
            </a:r>
            <a:endParaRPr lang="en-US" sz="1552" dirty="0"/>
          </a:p>
        </p:txBody>
      </p:sp>
      <p:sp>
        <p:nvSpPr>
          <p:cNvPr id="14" name="Text 8"/>
          <p:cNvSpPr/>
          <p:nvPr/>
        </p:nvSpPr>
        <p:spPr>
          <a:xfrm>
            <a:off x="586383" y="5917763"/>
            <a:ext cx="3859887" cy="1608058"/>
          </a:xfrm>
          <a:prstGeom prst="rect">
            <a:avLst/>
          </a:prstGeom>
          <a:noFill/>
          <a:ln/>
        </p:spPr>
        <p:txBody>
          <a:bodyPr wrap="square" rtlCol="0" anchor="t"/>
          <a:lstStyle/>
          <a:p>
            <a:pPr marL="0" indent="0" algn="l">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is constantly striving to innovate and find new ways to improve its products and services. The company invests heavily in research and development, exploring emerging technologies and trends to stay ahead of the competition and deliver cutting-edge solutions.</a:t>
            </a:r>
            <a:endParaRPr lang="en-US" sz="1319" dirty="0"/>
          </a:p>
        </p:txBody>
      </p:sp>
      <p:pic>
        <p:nvPicPr>
          <p:cNvPr id="15" name="Image 4" descr="preencoded.png"/>
          <p:cNvPicPr>
            <a:picLocks noChangeAspect="1"/>
          </p:cNvPicPr>
          <p:nvPr/>
        </p:nvPicPr>
        <p:blipFill>
          <a:blip r:embed="rId7"/>
          <a:stretch>
            <a:fillRect/>
          </a:stretch>
        </p:blipFill>
        <p:spPr>
          <a:xfrm>
            <a:off x="4697611" y="4984432"/>
            <a:ext cx="418862" cy="418862"/>
          </a:xfrm>
          <a:prstGeom prst="rect">
            <a:avLst/>
          </a:prstGeom>
        </p:spPr>
      </p:pic>
      <p:sp>
        <p:nvSpPr>
          <p:cNvPr id="16" name="Text 9"/>
          <p:cNvSpPr/>
          <p:nvPr/>
        </p:nvSpPr>
        <p:spPr>
          <a:xfrm>
            <a:off x="4697611" y="5570815"/>
            <a:ext cx="2504599" cy="246459"/>
          </a:xfrm>
          <a:prstGeom prst="rect">
            <a:avLst/>
          </a:prstGeom>
          <a:noFill/>
          <a:ln/>
        </p:spPr>
        <p:txBody>
          <a:bodyPr wrap="none" rtlCol="0" anchor="t"/>
          <a:lstStyle/>
          <a:p>
            <a:pPr marL="0" indent="0" algn="l">
              <a:lnSpc>
                <a:spcPts val="1940"/>
              </a:lnSpc>
              <a:buNone/>
            </a:pPr>
            <a:r>
              <a:rPr lang="en-US" sz="1552" dirty="0">
                <a:solidFill>
                  <a:srgbClr val="D6E5EF"/>
                </a:solidFill>
                <a:latin typeface="Lora" pitchFamily="34" charset="0"/>
                <a:ea typeface="Lora" pitchFamily="34" charset="-122"/>
                <a:cs typeface="Lora" pitchFamily="34" charset="-120"/>
              </a:rPr>
              <a:t>Global Reach and Expertise</a:t>
            </a:r>
            <a:endParaRPr lang="en-US" sz="1552" dirty="0"/>
          </a:p>
        </p:txBody>
      </p:sp>
      <p:sp>
        <p:nvSpPr>
          <p:cNvPr id="17" name="Text 10"/>
          <p:cNvSpPr/>
          <p:nvPr/>
        </p:nvSpPr>
        <p:spPr>
          <a:xfrm>
            <a:off x="4697611" y="5917763"/>
            <a:ext cx="3860006" cy="1608058"/>
          </a:xfrm>
          <a:prstGeom prst="rect">
            <a:avLst/>
          </a:prstGeom>
          <a:noFill/>
          <a:ln/>
        </p:spPr>
        <p:txBody>
          <a:bodyPr wrap="square" rtlCol="0" anchor="t"/>
          <a:lstStyle/>
          <a:p>
            <a:pPr marL="0" indent="0" algn="l">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has a global presence and a deep understanding of different markets and industries. The company's expertise in global finance, regulatory compliance, and cross-border transactions makes it a trusted partner for clients operating in international markets.</a:t>
            </a:r>
            <a:endParaRPr lang="en-US" sz="1319" dirty="0"/>
          </a:p>
        </p:txBody>
      </p:sp>
      <p:pic>
        <p:nvPicPr>
          <p:cNvPr id="18" name="Image 5" descr="preencoded.png">
            <a:hlinkClick r:id="rId8"/>
          </p:cNvPr>
          <p:cNvPicPr>
            <a:picLocks noChangeAspect="1"/>
          </p:cNvPicPr>
          <p:nvPr/>
        </p:nvPicPr>
        <p:blipFill>
          <a:blip r:embed="rId9"/>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72783" y="524351"/>
            <a:ext cx="7971234" cy="985361"/>
          </a:xfrm>
          <a:prstGeom prst="rect">
            <a:avLst/>
          </a:prstGeom>
          <a:noFill/>
          <a:ln/>
        </p:spPr>
        <p:txBody>
          <a:bodyPr wrap="square" rtlCol="0" anchor="t"/>
          <a:lstStyle/>
          <a:p>
            <a:pPr marL="0" indent="0">
              <a:lnSpc>
                <a:spcPts val="3881"/>
              </a:lnSpc>
              <a:buNone/>
            </a:pPr>
            <a:r>
              <a:rPr lang="en-US" sz="3105" dirty="0">
                <a:solidFill>
                  <a:srgbClr val="F98AC7"/>
                </a:solidFill>
                <a:latin typeface="Lora" pitchFamily="34" charset="0"/>
                <a:ea typeface="Lora" pitchFamily="34" charset="-122"/>
                <a:cs typeface="Lora" pitchFamily="34" charset="-120"/>
              </a:rPr>
              <a:t>Innovative Approaches Employed: Driving Transformation</a:t>
            </a:r>
            <a:endParaRPr lang="en-US" sz="3105" dirty="0"/>
          </a:p>
        </p:txBody>
      </p:sp>
      <p:pic>
        <p:nvPicPr>
          <p:cNvPr id="6" name="Image 1" descr="preencoded.png"/>
          <p:cNvPicPr>
            <a:picLocks noChangeAspect="1"/>
          </p:cNvPicPr>
          <p:nvPr/>
        </p:nvPicPr>
        <p:blipFill>
          <a:blip r:embed="rId4"/>
          <a:stretch>
            <a:fillRect/>
          </a:stretch>
        </p:blipFill>
        <p:spPr>
          <a:xfrm>
            <a:off x="6072783" y="1761053"/>
            <a:ext cx="837724" cy="1486019"/>
          </a:xfrm>
          <a:prstGeom prst="rect">
            <a:avLst/>
          </a:prstGeom>
        </p:spPr>
      </p:pic>
      <p:sp>
        <p:nvSpPr>
          <p:cNvPr id="7" name="Text 3"/>
          <p:cNvSpPr/>
          <p:nvPr/>
        </p:nvSpPr>
        <p:spPr>
          <a:xfrm>
            <a:off x="7161848" y="1928574"/>
            <a:ext cx="1971318" cy="246459"/>
          </a:xfrm>
          <a:prstGeom prst="rect">
            <a:avLst/>
          </a:prstGeom>
          <a:noFill/>
          <a:ln/>
        </p:spPr>
        <p:txBody>
          <a:bodyPr wrap="none" rtlCol="0" anchor="t"/>
          <a:lstStyle/>
          <a:p>
            <a:pPr marL="0" indent="0" algn="l">
              <a:lnSpc>
                <a:spcPts val="1940"/>
              </a:lnSpc>
              <a:buNone/>
            </a:pPr>
            <a:r>
              <a:rPr lang="en-US" sz="1552" dirty="0">
                <a:solidFill>
                  <a:srgbClr val="D6E5EF"/>
                </a:solidFill>
                <a:latin typeface="Lora" pitchFamily="34" charset="0"/>
                <a:ea typeface="Lora" pitchFamily="34" charset="-122"/>
                <a:cs typeface="Lora" pitchFamily="34" charset="-120"/>
              </a:rPr>
              <a:t>Agile Methodologies</a:t>
            </a:r>
            <a:endParaRPr lang="en-US" sz="1552" dirty="0"/>
          </a:p>
        </p:txBody>
      </p:sp>
      <p:sp>
        <p:nvSpPr>
          <p:cNvPr id="8" name="Text 4"/>
          <p:cNvSpPr/>
          <p:nvPr/>
        </p:nvSpPr>
        <p:spPr>
          <a:xfrm>
            <a:off x="7161848" y="2275523"/>
            <a:ext cx="6882170" cy="804029"/>
          </a:xfrm>
          <a:prstGeom prst="rect">
            <a:avLst/>
          </a:prstGeom>
          <a:noFill/>
          <a:ln/>
        </p:spPr>
        <p:txBody>
          <a:bodyPr wrap="square" rtlCol="0" anchor="t"/>
          <a:lstStyle/>
          <a:p>
            <a:pPr marL="0" indent="0" algn="l">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has embraced agile methodologies to accelerate project delivery, enhance collaboration, and respond effectively to changing market conditions. This approach allows the company to iterate rapidly, test new ideas, and adapt to customer feedback.</a:t>
            </a:r>
            <a:endParaRPr lang="en-US" sz="1319" dirty="0"/>
          </a:p>
        </p:txBody>
      </p:sp>
      <p:pic>
        <p:nvPicPr>
          <p:cNvPr id="9" name="Image 2" descr="preencoded.png"/>
          <p:cNvPicPr>
            <a:picLocks noChangeAspect="1"/>
          </p:cNvPicPr>
          <p:nvPr/>
        </p:nvPicPr>
        <p:blipFill>
          <a:blip r:embed="rId5"/>
          <a:stretch>
            <a:fillRect/>
          </a:stretch>
        </p:blipFill>
        <p:spPr>
          <a:xfrm>
            <a:off x="6072783" y="3247073"/>
            <a:ext cx="837724" cy="1486019"/>
          </a:xfrm>
          <a:prstGeom prst="rect">
            <a:avLst/>
          </a:prstGeom>
        </p:spPr>
      </p:pic>
      <p:sp>
        <p:nvSpPr>
          <p:cNvPr id="10" name="Text 5"/>
          <p:cNvSpPr/>
          <p:nvPr/>
        </p:nvSpPr>
        <p:spPr>
          <a:xfrm>
            <a:off x="7161848" y="3414593"/>
            <a:ext cx="1971318" cy="246459"/>
          </a:xfrm>
          <a:prstGeom prst="rect">
            <a:avLst/>
          </a:prstGeom>
          <a:noFill/>
          <a:ln/>
        </p:spPr>
        <p:txBody>
          <a:bodyPr wrap="none" rtlCol="0" anchor="t"/>
          <a:lstStyle/>
          <a:p>
            <a:pPr marL="0" indent="0" algn="l">
              <a:lnSpc>
                <a:spcPts val="1940"/>
              </a:lnSpc>
              <a:buNone/>
            </a:pPr>
            <a:r>
              <a:rPr lang="en-US" sz="1552" dirty="0">
                <a:solidFill>
                  <a:srgbClr val="D6E5EF"/>
                </a:solidFill>
                <a:latin typeface="Lora" pitchFamily="34" charset="0"/>
                <a:ea typeface="Lora" pitchFamily="34" charset="-122"/>
                <a:cs typeface="Lora" pitchFamily="34" charset="-120"/>
              </a:rPr>
              <a:t>Cloud Computing</a:t>
            </a:r>
            <a:endParaRPr lang="en-US" sz="1552" dirty="0"/>
          </a:p>
        </p:txBody>
      </p:sp>
      <p:sp>
        <p:nvSpPr>
          <p:cNvPr id="11" name="Text 6"/>
          <p:cNvSpPr/>
          <p:nvPr/>
        </p:nvSpPr>
        <p:spPr>
          <a:xfrm>
            <a:off x="7161848" y="3761542"/>
            <a:ext cx="6882170" cy="804029"/>
          </a:xfrm>
          <a:prstGeom prst="rect">
            <a:avLst/>
          </a:prstGeom>
          <a:noFill/>
          <a:ln/>
        </p:spPr>
        <p:txBody>
          <a:bodyPr wrap="square" rtlCol="0" anchor="t"/>
          <a:lstStyle/>
          <a:p>
            <a:pPr marL="0" indent="0" algn="l">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leverages cloud computing technologies to enhance scalability, flexibility, and cost efficiency. The company utilizes cloud-based platforms to store data, run applications, and provide its clients with secure and reliable services.</a:t>
            </a:r>
            <a:endParaRPr lang="en-US" sz="1319" dirty="0"/>
          </a:p>
        </p:txBody>
      </p:sp>
      <p:pic>
        <p:nvPicPr>
          <p:cNvPr id="12" name="Image 3" descr="preencoded.png"/>
          <p:cNvPicPr>
            <a:picLocks noChangeAspect="1"/>
          </p:cNvPicPr>
          <p:nvPr/>
        </p:nvPicPr>
        <p:blipFill>
          <a:blip r:embed="rId6"/>
          <a:stretch>
            <a:fillRect/>
          </a:stretch>
        </p:blipFill>
        <p:spPr>
          <a:xfrm>
            <a:off x="6072783" y="4733092"/>
            <a:ext cx="837724" cy="1486019"/>
          </a:xfrm>
          <a:prstGeom prst="rect">
            <a:avLst/>
          </a:prstGeom>
        </p:spPr>
      </p:pic>
      <p:sp>
        <p:nvSpPr>
          <p:cNvPr id="13" name="Text 7"/>
          <p:cNvSpPr/>
          <p:nvPr/>
        </p:nvSpPr>
        <p:spPr>
          <a:xfrm>
            <a:off x="7161848" y="4900613"/>
            <a:ext cx="1971318" cy="246459"/>
          </a:xfrm>
          <a:prstGeom prst="rect">
            <a:avLst/>
          </a:prstGeom>
          <a:noFill/>
          <a:ln/>
        </p:spPr>
        <p:txBody>
          <a:bodyPr wrap="none" rtlCol="0" anchor="t"/>
          <a:lstStyle/>
          <a:p>
            <a:pPr marL="0" indent="0" algn="l">
              <a:lnSpc>
                <a:spcPts val="1940"/>
              </a:lnSpc>
              <a:buNone/>
            </a:pPr>
            <a:r>
              <a:rPr lang="en-US" sz="1552" dirty="0">
                <a:solidFill>
                  <a:srgbClr val="D6E5EF"/>
                </a:solidFill>
                <a:latin typeface="Lora" pitchFamily="34" charset="0"/>
                <a:ea typeface="Lora" pitchFamily="34" charset="-122"/>
                <a:cs typeface="Lora" pitchFamily="34" charset="-120"/>
              </a:rPr>
              <a:t>Artificial Intelligence</a:t>
            </a:r>
            <a:endParaRPr lang="en-US" sz="1552" dirty="0"/>
          </a:p>
        </p:txBody>
      </p:sp>
      <p:sp>
        <p:nvSpPr>
          <p:cNvPr id="14" name="Text 8"/>
          <p:cNvSpPr/>
          <p:nvPr/>
        </p:nvSpPr>
        <p:spPr>
          <a:xfrm>
            <a:off x="7161848" y="5247561"/>
            <a:ext cx="6882170" cy="804029"/>
          </a:xfrm>
          <a:prstGeom prst="rect">
            <a:avLst/>
          </a:prstGeom>
          <a:noFill/>
          <a:ln/>
        </p:spPr>
        <p:txBody>
          <a:bodyPr wrap="square" rtlCol="0" anchor="t"/>
          <a:lstStyle/>
          <a:p>
            <a:pPr marL="0" indent="0" algn="l">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is harnessing the power of artificial intelligence (AI) to automate tasks, improve decision-making, and personalize customer experiences. AI-powered solutions are being used for fraud detection, risk assessment, and customer service optimization.</a:t>
            </a:r>
            <a:endParaRPr lang="en-US" sz="1319" dirty="0"/>
          </a:p>
        </p:txBody>
      </p:sp>
      <p:pic>
        <p:nvPicPr>
          <p:cNvPr id="15" name="Image 4" descr="preencoded.png"/>
          <p:cNvPicPr>
            <a:picLocks noChangeAspect="1"/>
          </p:cNvPicPr>
          <p:nvPr/>
        </p:nvPicPr>
        <p:blipFill>
          <a:blip r:embed="rId7"/>
          <a:stretch>
            <a:fillRect/>
          </a:stretch>
        </p:blipFill>
        <p:spPr>
          <a:xfrm>
            <a:off x="6072783" y="6219111"/>
            <a:ext cx="837724" cy="1486019"/>
          </a:xfrm>
          <a:prstGeom prst="rect">
            <a:avLst/>
          </a:prstGeom>
        </p:spPr>
      </p:pic>
      <p:sp>
        <p:nvSpPr>
          <p:cNvPr id="16" name="Text 9"/>
          <p:cNvSpPr/>
          <p:nvPr/>
        </p:nvSpPr>
        <p:spPr>
          <a:xfrm>
            <a:off x="7161848" y="6386632"/>
            <a:ext cx="2116098" cy="246459"/>
          </a:xfrm>
          <a:prstGeom prst="rect">
            <a:avLst/>
          </a:prstGeom>
          <a:noFill/>
          <a:ln/>
        </p:spPr>
        <p:txBody>
          <a:bodyPr wrap="none" rtlCol="0" anchor="t"/>
          <a:lstStyle/>
          <a:p>
            <a:pPr marL="0" indent="0" algn="l">
              <a:lnSpc>
                <a:spcPts val="1940"/>
              </a:lnSpc>
              <a:buNone/>
            </a:pPr>
            <a:r>
              <a:rPr lang="en-US" sz="1552" dirty="0">
                <a:solidFill>
                  <a:srgbClr val="D6E5EF"/>
                </a:solidFill>
                <a:latin typeface="Lora" pitchFamily="34" charset="0"/>
                <a:ea typeface="Lora" pitchFamily="34" charset="-122"/>
                <a:cs typeface="Lora" pitchFamily="34" charset="-120"/>
              </a:rPr>
              <a:t>Blockchain Technology</a:t>
            </a:r>
            <a:endParaRPr lang="en-US" sz="1552" dirty="0"/>
          </a:p>
        </p:txBody>
      </p:sp>
      <p:sp>
        <p:nvSpPr>
          <p:cNvPr id="17" name="Text 10"/>
          <p:cNvSpPr/>
          <p:nvPr/>
        </p:nvSpPr>
        <p:spPr>
          <a:xfrm>
            <a:off x="7161848" y="6733580"/>
            <a:ext cx="6882170" cy="804029"/>
          </a:xfrm>
          <a:prstGeom prst="rect">
            <a:avLst/>
          </a:prstGeom>
          <a:noFill/>
          <a:ln/>
        </p:spPr>
        <p:txBody>
          <a:bodyPr wrap="square" rtlCol="0" anchor="t"/>
          <a:lstStyle/>
          <a:p>
            <a:pPr marL="0" indent="0" algn="l">
              <a:lnSpc>
                <a:spcPts val="2111"/>
              </a:lnSpc>
              <a:buNone/>
            </a:pPr>
            <a:r>
              <a:rPr lang="en-US" sz="1319" dirty="0">
                <a:solidFill>
                  <a:srgbClr val="D6E5EF"/>
                </a:solidFill>
                <a:latin typeface="Source Sans Pro" pitchFamily="34" charset="0"/>
                <a:ea typeface="Source Sans Pro" pitchFamily="34" charset="-122"/>
                <a:cs typeface="Source Sans Pro" pitchFamily="34" charset="-120"/>
              </a:rPr>
              <a:t>Barclays is exploring the potential of blockchain technology to streamline transactions, enhance security, and reduce costs. This innovative technology has the potential to revolutionize the financial services industry, and Barclays is at the forefront of its adoption.</a:t>
            </a:r>
            <a:endParaRPr lang="en-US" sz="1319" dirty="0"/>
          </a:p>
        </p:txBody>
      </p:sp>
      <p:pic>
        <p:nvPicPr>
          <p:cNvPr id="18" name="Image 5" descr="preencoded.png">
            <a:hlinkClick r:id="rId8"/>
          </p:cNvPr>
          <p:cNvPicPr>
            <a:picLocks noChangeAspect="1"/>
          </p:cNvPicPr>
          <p:nvPr/>
        </p:nvPicPr>
        <p:blipFill>
          <a:blip r:embed="rId9"/>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405217"/>
          </a:xfrm>
          <a:prstGeom prst="rect">
            <a:avLst/>
          </a:prstGeom>
          <a:solidFill>
            <a:srgbClr val="252833"/>
          </a:solidFill>
          <a:ln/>
        </p:spPr>
      </p:sp>
      <p:sp>
        <p:nvSpPr>
          <p:cNvPr id="4" name="Text 2"/>
          <p:cNvSpPr/>
          <p:nvPr/>
        </p:nvSpPr>
        <p:spPr>
          <a:xfrm>
            <a:off x="1298138" y="531733"/>
            <a:ext cx="12034123" cy="1137285"/>
          </a:xfrm>
          <a:prstGeom prst="rect">
            <a:avLst/>
          </a:prstGeom>
          <a:noFill/>
          <a:ln/>
        </p:spPr>
        <p:txBody>
          <a:bodyPr wrap="square" rtlCol="0" anchor="t"/>
          <a:lstStyle/>
          <a:p>
            <a:pPr marL="0" indent="0">
              <a:lnSpc>
                <a:spcPts val="4478"/>
              </a:lnSpc>
              <a:buNone/>
            </a:pPr>
            <a:r>
              <a:rPr lang="en-US" sz="3583" dirty="0">
                <a:solidFill>
                  <a:srgbClr val="F98AC7"/>
                </a:solidFill>
                <a:latin typeface="Lora" pitchFamily="34" charset="0"/>
                <a:ea typeface="Lora" pitchFamily="34" charset="-122"/>
                <a:cs typeface="Lora" pitchFamily="34" charset="-120"/>
              </a:rPr>
              <a:t>Impact and Benefits of Barclays' Work: Making a Difference</a:t>
            </a:r>
            <a:endParaRPr lang="en-US" sz="3583" dirty="0"/>
          </a:p>
        </p:txBody>
      </p:sp>
      <p:pic>
        <p:nvPicPr>
          <p:cNvPr id="5" name="Image 0" descr="preencoded.png"/>
          <p:cNvPicPr>
            <a:picLocks noChangeAspect="1"/>
          </p:cNvPicPr>
          <p:nvPr/>
        </p:nvPicPr>
        <p:blipFill>
          <a:blip r:embed="rId3"/>
          <a:stretch>
            <a:fillRect/>
          </a:stretch>
        </p:blipFill>
        <p:spPr>
          <a:xfrm>
            <a:off x="1298138" y="2055733"/>
            <a:ext cx="5872043" cy="3629144"/>
          </a:xfrm>
          <a:prstGeom prst="rect">
            <a:avLst/>
          </a:prstGeom>
        </p:spPr>
      </p:pic>
      <p:sp>
        <p:nvSpPr>
          <p:cNvPr id="6" name="Text 3"/>
          <p:cNvSpPr/>
          <p:nvPr/>
        </p:nvSpPr>
        <p:spPr>
          <a:xfrm>
            <a:off x="1298138" y="5926574"/>
            <a:ext cx="4478655" cy="284321"/>
          </a:xfrm>
          <a:prstGeom prst="rect">
            <a:avLst/>
          </a:prstGeom>
          <a:noFill/>
          <a:ln/>
        </p:spPr>
        <p:txBody>
          <a:bodyPr wrap="none" rtlCol="0" anchor="t"/>
          <a:lstStyle/>
          <a:p>
            <a:pPr marL="0" indent="0" algn="l">
              <a:lnSpc>
                <a:spcPts val="2239"/>
              </a:lnSpc>
              <a:buNone/>
            </a:pPr>
            <a:r>
              <a:rPr lang="en-US" sz="1791" dirty="0">
                <a:solidFill>
                  <a:srgbClr val="D6E5EF"/>
                </a:solidFill>
                <a:latin typeface="Lora" pitchFamily="34" charset="0"/>
                <a:ea typeface="Lora" pitchFamily="34" charset="-122"/>
                <a:cs typeface="Lora" pitchFamily="34" charset="-120"/>
              </a:rPr>
              <a:t>Empowering Individuals and Communities</a:t>
            </a:r>
            <a:endParaRPr lang="en-US" sz="1791" dirty="0"/>
          </a:p>
        </p:txBody>
      </p:sp>
      <p:sp>
        <p:nvSpPr>
          <p:cNvPr id="7" name="Text 4"/>
          <p:cNvSpPr/>
          <p:nvPr/>
        </p:nvSpPr>
        <p:spPr>
          <a:xfrm>
            <a:off x="1298138" y="6326862"/>
            <a:ext cx="5872043" cy="1546622"/>
          </a:xfrm>
          <a:prstGeom prst="rect">
            <a:avLst/>
          </a:prstGeom>
          <a:noFill/>
          <a:ln/>
        </p:spPr>
        <p:txBody>
          <a:bodyPr wrap="square" rtlCol="0" anchor="t"/>
          <a:lstStyle/>
          <a:p>
            <a:pPr marL="0" indent="0" algn="l">
              <a:lnSpc>
                <a:spcPts val="2436"/>
              </a:lnSpc>
              <a:buNone/>
            </a:pPr>
            <a:r>
              <a:rPr lang="en-US" sz="1523" dirty="0">
                <a:solidFill>
                  <a:srgbClr val="D6E5EF"/>
                </a:solidFill>
                <a:latin typeface="Source Sans Pro" pitchFamily="34" charset="0"/>
                <a:ea typeface="Source Sans Pro" pitchFamily="34" charset="-122"/>
                <a:cs typeface="Source Sans Pro" pitchFamily="34" charset="-120"/>
              </a:rPr>
              <a:t>Barclays' work has a positive impact on individuals and communities around the world. The company provides access to financial services, promotes financial literacy, and supports local businesses and initiatives. Through its investments and partnerships, Barclays contributes to economic growth and social development.</a:t>
            </a:r>
            <a:endParaRPr lang="en-US" sz="1523" dirty="0"/>
          </a:p>
        </p:txBody>
      </p:sp>
      <p:pic>
        <p:nvPicPr>
          <p:cNvPr id="8" name="Image 1" descr="preencoded.png"/>
          <p:cNvPicPr>
            <a:picLocks noChangeAspect="1"/>
          </p:cNvPicPr>
          <p:nvPr/>
        </p:nvPicPr>
        <p:blipFill>
          <a:blip r:embed="rId4"/>
          <a:stretch>
            <a:fillRect/>
          </a:stretch>
        </p:blipFill>
        <p:spPr>
          <a:xfrm>
            <a:off x="7460218" y="2055733"/>
            <a:ext cx="5872043" cy="3629144"/>
          </a:xfrm>
          <a:prstGeom prst="rect">
            <a:avLst/>
          </a:prstGeom>
        </p:spPr>
      </p:pic>
      <p:sp>
        <p:nvSpPr>
          <p:cNvPr id="9" name="Text 5"/>
          <p:cNvSpPr/>
          <p:nvPr/>
        </p:nvSpPr>
        <p:spPr>
          <a:xfrm>
            <a:off x="7460218" y="5926574"/>
            <a:ext cx="3074670" cy="284321"/>
          </a:xfrm>
          <a:prstGeom prst="rect">
            <a:avLst/>
          </a:prstGeom>
          <a:noFill/>
          <a:ln/>
        </p:spPr>
        <p:txBody>
          <a:bodyPr wrap="none" rtlCol="0" anchor="t"/>
          <a:lstStyle/>
          <a:p>
            <a:pPr marL="0" indent="0" algn="l">
              <a:lnSpc>
                <a:spcPts val="2239"/>
              </a:lnSpc>
              <a:buNone/>
            </a:pPr>
            <a:r>
              <a:rPr lang="en-US" sz="1791" dirty="0">
                <a:solidFill>
                  <a:srgbClr val="D6E5EF"/>
                </a:solidFill>
                <a:latin typeface="Lora" pitchFamily="34" charset="0"/>
                <a:ea typeface="Lora" pitchFamily="34" charset="-122"/>
                <a:cs typeface="Lora" pitchFamily="34" charset="-120"/>
              </a:rPr>
              <a:t>Building a Sustainable Future</a:t>
            </a:r>
            <a:endParaRPr lang="en-US" sz="1791" dirty="0"/>
          </a:p>
        </p:txBody>
      </p:sp>
      <p:sp>
        <p:nvSpPr>
          <p:cNvPr id="10" name="Text 6"/>
          <p:cNvSpPr/>
          <p:nvPr/>
        </p:nvSpPr>
        <p:spPr>
          <a:xfrm>
            <a:off x="7460218" y="6326862"/>
            <a:ext cx="5872043" cy="1546622"/>
          </a:xfrm>
          <a:prstGeom prst="rect">
            <a:avLst/>
          </a:prstGeom>
          <a:noFill/>
          <a:ln/>
        </p:spPr>
        <p:txBody>
          <a:bodyPr wrap="square" rtlCol="0" anchor="t"/>
          <a:lstStyle/>
          <a:p>
            <a:pPr marL="0" indent="0" algn="l">
              <a:lnSpc>
                <a:spcPts val="2436"/>
              </a:lnSpc>
              <a:buNone/>
            </a:pPr>
            <a:r>
              <a:rPr lang="en-US" sz="1523" dirty="0">
                <a:solidFill>
                  <a:srgbClr val="D6E5EF"/>
                </a:solidFill>
                <a:latin typeface="Source Sans Pro" pitchFamily="34" charset="0"/>
                <a:ea typeface="Source Sans Pro" pitchFamily="34" charset="-122"/>
                <a:cs typeface="Source Sans Pro" pitchFamily="34" charset="-120"/>
              </a:rPr>
              <a:t>Barclays is committed to sustainable practices and responsible investing. The company is actively involved in initiatives to reduce its carbon footprint, support renewable energy, and promote responsible business practices. Barclays' commitment to sustainability ensures a positive impact on the environment and future generations.</a:t>
            </a:r>
            <a:endParaRPr lang="en-US" sz="1523" dirty="0"/>
          </a:p>
        </p:txBody>
      </p:sp>
      <p:pic>
        <p:nvPicPr>
          <p:cNvPr id="11"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1553</Words>
  <Application>Microsoft Office PowerPoint</Application>
  <PresentationFormat>Custom</PresentationFormat>
  <Paragraphs>93</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Lora</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1</cp:revision>
  <dcterms:created xsi:type="dcterms:W3CDTF">2024-08-28T16:46:09Z</dcterms:created>
  <dcterms:modified xsi:type="dcterms:W3CDTF">2024-08-28T16:49:32Z</dcterms:modified>
</cp:coreProperties>
</file>